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5" r:id="rId2"/>
    <p:sldId id="276" r:id="rId3"/>
    <p:sldId id="289" r:id="rId4"/>
    <p:sldId id="280" r:id="rId5"/>
    <p:sldId id="281" r:id="rId6"/>
    <p:sldId id="343" r:id="rId7"/>
    <p:sldId id="350" r:id="rId8"/>
    <p:sldId id="344" r:id="rId9"/>
    <p:sldId id="341" r:id="rId10"/>
    <p:sldId id="342" r:id="rId11"/>
    <p:sldId id="323" r:id="rId12"/>
    <p:sldId id="349" r:id="rId13"/>
    <p:sldId id="351" r:id="rId14"/>
    <p:sldId id="358" r:id="rId15"/>
    <p:sldId id="353" r:id="rId16"/>
    <p:sldId id="352" r:id="rId17"/>
    <p:sldId id="354" r:id="rId18"/>
    <p:sldId id="355" r:id="rId19"/>
    <p:sldId id="356" r:id="rId20"/>
    <p:sldId id="359" r:id="rId21"/>
    <p:sldId id="362" r:id="rId22"/>
    <p:sldId id="360" r:id="rId23"/>
    <p:sldId id="361" r:id="rId24"/>
    <p:sldId id="363" r:id="rId25"/>
    <p:sldId id="365" r:id="rId26"/>
    <p:sldId id="366" r:id="rId27"/>
    <p:sldId id="367" r:id="rId28"/>
    <p:sldId id="368" r:id="rId29"/>
    <p:sldId id="369" r:id="rId30"/>
    <p:sldId id="370" r:id="rId31"/>
    <p:sldId id="371" r:id="rId32"/>
    <p:sldId id="372" r:id="rId33"/>
    <p:sldId id="375" r:id="rId34"/>
    <p:sldId id="374" r:id="rId35"/>
    <p:sldId id="376" r:id="rId36"/>
    <p:sldId id="373"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50" autoAdjust="0"/>
    <p:restoredTop sz="94270" autoAdjust="0"/>
  </p:normalViewPr>
  <p:slideViewPr>
    <p:cSldViewPr snapToGrid="0">
      <p:cViewPr varScale="1">
        <p:scale>
          <a:sx n="68" d="100"/>
          <a:sy n="68" d="100"/>
        </p:scale>
        <p:origin x="768" y="66"/>
      </p:cViewPr>
      <p:guideLst/>
    </p:cSldViewPr>
  </p:slideViewPr>
  <p:outlineViewPr>
    <p:cViewPr>
      <p:scale>
        <a:sx n="33" d="100"/>
        <a:sy n="33" d="100"/>
      </p:scale>
      <p:origin x="0" y="-46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FAE56-0DC0-4A43-B4A8-91DB0491D479}" type="datetimeFigureOut">
              <a:rPr lang="zh-CN" altLang="en-US" smtClean="0"/>
              <a:t>2025/7/25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FAEEF-BC28-48E7-B75E-4D2AA9FF440D}" type="slidenum">
              <a:rPr lang="zh-CN" altLang="en-US" smtClean="0"/>
              <a:t>‹#›</a:t>
            </a:fld>
            <a:endParaRPr lang="zh-CN" altLang="en-US"/>
          </a:p>
        </p:txBody>
      </p:sp>
    </p:spTree>
    <p:extLst>
      <p:ext uri="{BB962C8B-B14F-4D97-AF65-F5344CB8AC3E}">
        <p14:creationId xmlns:p14="http://schemas.microsoft.com/office/powerpoint/2010/main" val="3612085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605F4A-78D2-480B-929C-B0C46C57D480}" type="slidenum">
              <a:rPr lang="zh-CN" altLang="en-US" smtClean="0"/>
              <a:t>3</a:t>
            </a:fld>
            <a:endParaRPr lang="zh-CN" altLang="en-US"/>
          </a:p>
        </p:txBody>
      </p:sp>
    </p:spTree>
    <p:extLst>
      <p:ext uri="{BB962C8B-B14F-4D97-AF65-F5344CB8AC3E}">
        <p14:creationId xmlns:p14="http://schemas.microsoft.com/office/powerpoint/2010/main" val="3586225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CFAEEF-BC28-48E7-B75E-4D2AA9FF440D}" type="slidenum">
              <a:rPr lang="zh-CN" altLang="en-US" smtClean="0"/>
              <a:t>7</a:t>
            </a:fld>
            <a:endParaRPr lang="zh-CN" altLang="en-US"/>
          </a:p>
        </p:txBody>
      </p:sp>
    </p:spTree>
    <p:extLst>
      <p:ext uri="{BB962C8B-B14F-4D97-AF65-F5344CB8AC3E}">
        <p14:creationId xmlns:p14="http://schemas.microsoft.com/office/powerpoint/2010/main" val="316161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CFAEEF-BC28-48E7-B75E-4D2AA9FF440D}" type="slidenum">
              <a:rPr lang="zh-CN" altLang="en-US" smtClean="0"/>
              <a:t>28</a:t>
            </a:fld>
            <a:endParaRPr lang="zh-CN" altLang="en-US"/>
          </a:p>
        </p:txBody>
      </p:sp>
    </p:spTree>
    <p:extLst>
      <p:ext uri="{BB962C8B-B14F-4D97-AF65-F5344CB8AC3E}">
        <p14:creationId xmlns:p14="http://schemas.microsoft.com/office/powerpoint/2010/main" val="2621823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2EA58-0EFA-AAC9-5094-7C2ECA5F0F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6F5D83-E647-5E2C-8BA2-3C0B64A0CA7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E19098-7C12-5713-5496-B9632450735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4FA0BB4-19B0-6489-0519-C1DC5EACDD1D}"/>
              </a:ext>
            </a:extLst>
          </p:cNvPr>
          <p:cNvSpPr>
            <a:spLocks noGrp="1"/>
          </p:cNvSpPr>
          <p:nvPr>
            <p:ph type="sldNum" sz="quarter" idx="5"/>
          </p:nvPr>
        </p:nvSpPr>
        <p:spPr/>
        <p:txBody>
          <a:bodyPr/>
          <a:lstStyle/>
          <a:p>
            <a:fld id="{EDCFAEEF-BC28-48E7-B75E-4D2AA9FF440D}" type="slidenum">
              <a:rPr lang="zh-CN" altLang="en-US" smtClean="0"/>
              <a:t>29</a:t>
            </a:fld>
            <a:endParaRPr lang="zh-CN" altLang="en-US"/>
          </a:p>
        </p:txBody>
      </p:sp>
    </p:spTree>
    <p:extLst>
      <p:ext uri="{BB962C8B-B14F-4D97-AF65-F5344CB8AC3E}">
        <p14:creationId xmlns:p14="http://schemas.microsoft.com/office/powerpoint/2010/main" val="370292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FE40F-7CC2-D737-8BDF-7AD91F3A2C2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60175B-354F-1434-9040-600D8761D8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A61D24B-BD1E-CCCA-D763-362F936B1E23}"/>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5" name="页脚占位符 4">
            <a:extLst>
              <a:ext uri="{FF2B5EF4-FFF2-40B4-BE49-F238E27FC236}">
                <a16:creationId xmlns:a16="http://schemas.microsoft.com/office/drawing/2014/main" id="{D6CFC0A3-485E-AC9D-95A6-7FFA7AD8C5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07BEF6-7814-D863-6B04-D24D83376DB9}"/>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213698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F2DFF-9FFD-9FA7-867A-AD9CCD8AB70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4571E00-002E-1B0F-FCB8-9FC56733681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0D6930-0308-B149-1E25-9A05F894F075}"/>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5" name="页脚占位符 4">
            <a:extLst>
              <a:ext uri="{FF2B5EF4-FFF2-40B4-BE49-F238E27FC236}">
                <a16:creationId xmlns:a16="http://schemas.microsoft.com/office/drawing/2014/main" id="{AB62696F-650E-D977-049A-8E690368C6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DC45C9-C38B-E3BC-6365-1D1FC8F9A4A1}"/>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1173775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6AECDC-37DB-3B16-FC51-7707C8D9B3A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A765C00-8751-37D2-E89A-CF5C819C7B0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9CE169-34E5-9A59-F963-E2AD35A3053A}"/>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5" name="页脚占位符 4">
            <a:extLst>
              <a:ext uri="{FF2B5EF4-FFF2-40B4-BE49-F238E27FC236}">
                <a16:creationId xmlns:a16="http://schemas.microsoft.com/office/drawing/2014/main" id="{933C726D-2D64-D9C5-1E6C-AEEDBA8B1E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C0A8DC-A105-F67B-D666-93789AEF381E}"/>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341778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98C0A-40C7-6CCB-565D-0AF514D507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1CC462-A90A-1074-B5C4-AA37B18EE4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133466-5A85-8183-4520-7833B298F604}"/>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5" name="页脚占位符 4">
            <a:extLst>
              <a:ext uri="{FF2B5EF4-FFF2-40B4-BE49-F238E27FC236}">
                <a16:creationId xmlns:a16="http://schemas.microsoft.com/office/drawing/2014/main" id="{3504F45A-FD12-88C6-8C79-9EA9732F70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B17159-EF98-8507-295E-9B4767EDA6F4}"/>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199868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7B687A-40FE-C18B-09ED-884A2711B27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D35D283-AE1C-D1EF-936B-22FCC5831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99B6DC-8818-F05C-8CBA-930ACDC6C67B}"/>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5" name="页脚占位符 4">
            <a:extLst>
              <a:ext uri="{FF2B5EF4-FFF2-40B4-BE49-F238E27FC236}">
                <a16:creationId xmlns:a16="http://schemas.microsoft.com/office/drawing/2014/main" id="{19E32588-0A75-C94A-6A21-3314063186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E7847B-F0B3-92A1-3C81-1FECE5077276}"/>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4150668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65464-3233-0830-9D12-8114F350E3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DF474C-78DE-FF8D-1096-7D5DA4F6EC9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F0C02C-73B4-D0E3-ABEF-C08A39B62BD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351F2B-1A18-44DB-B32F-F50840FEB82B}"/>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6" name="页脚占位符 5">
            <a:extLst>
              <a:ext uri="{FF2B5EF4-FFF2-40B4-BE49-F238E27FC236}">
                <a16:creationId xmlns:a16="http://schemas.microsoft.com/office/drawing/2014/main" id="{A09FFE04-BB84-C784-AC85-C716776322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B0D597-8E0C-3ED7-ECDE-D21D94DC50CF}"/>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247243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49C76-2BEA-D162-3808-770414AAA53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E30E4D9-3C5E-2D65-8FA4-8F620DFE7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603108-479A-82EB-BF38-E3939FE0D16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75ACAE1-E83E-F57D-1FA0-967AF05974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F88707-F0BC-0AC3-0FBA-31A735A6366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A91CD6-EB18-9D27-B615-BA5DEE4B559C}"/>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8" name="页脚占位符 7">
            <a:extLst>
              <a:ext uri="{FF2B5EF4-FFF2-40B4-BE49-F238E27FC236}">
                <a16:creationId xmlns:a16="http://schemas.microsoft.com/office/drawing/2014/main" id="{8B75CC03-B64C-7B35-19C3-15797E05ADE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ADC0B89-2B1A-D580-0347-774700D64514}"/>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3423631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1FA81-7EF9-4D37-6F02-D64FBCBDB9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1A53AEC-F1B8-2374-CF26-E8CDBD874F29}"/>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4" name="页脚占位符 3">
            <a:extLst>
              <a:ext uri="{FF2B5EF4-FFF2-40B4-BE49-F238E27FC236}">
                <a16:creationId xmlns:a16="http://schemas.microsoft.com/office/drawing/2014/main" id="{1B4CFB57-F844-CDF4-5E33-424C8C9534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79A374D-CDEE-7C56-889F-23AEAFC28C45}"/>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3517075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7A923B-354E-1E78-0931-F0446C02E3BE}"/>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3" name="页脚占位符 2">
            <a:extLst>
              <a:ext uri="{FF2B5EF4-FFF2-40B4-BE49-F238E27FC236}">
                <a16:creationId xmlns:a16="http://schemas.microsoft.com/office/drawing/2014/main" id="{4D69DBB8-E7D4-2233-6971-3B1156EF4D0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98293B3-9D9D-1167-911B-5C21D9C7C191}"/>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508267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9A340E-73FA-DAAC-67C7-8E40D7AC81B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A928F0-CC8E-ABA9-481D-DAD731C94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402D1BA-E828-9948-B134-16E8C986A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03753B-6828-E388-3E17-3054CC912F16}"/>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6" name="页脚占位符 5">
            <a:extLst>
              <a:ext uri="{FF2B5EF4-FFF2-40B4-BE49-F238E27FC236}">
                <a16:creationId xmlns:a16="http://schemas.microsoft.com/office/drawing/2014/main" id="{C297A95C-11F8-ECC9-5ADC-8F44696452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74228D-73BC-A563-4D8A-CD3EEDD039B2}"/>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2921204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8B6FD-D19B-7EE9-84A8-26EC71CECD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B59E4B2-78E7-1DEB-64EE-0DD3D17E0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3D7FBA6-D824-EDE0-7566-46790FF00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7081AB-644F-79A9-17ED-1203E3637962}"/>
              </a:ext>
            </a:extLst>
          </p:cNvPr>
          <p:cNvSpPr>
            <a:spLocks noGrp="1"/>
          </p:cNvSpPr>
          <p:nvPr>
            <p:ph type="dt" sz="half" idx="10"/>
          </p:nvPr>
        </p:nvSpPr>
        <p:spPr/>
        <p:txBody>
          <a:bodyPr/>
          <a:lstStyle/>
          <a:p>
            <a:fld id="{58D51C46-132C-4111-9C3B-C0429CB0F0FC}" type="datetimeFigureOut">
              <a:rPr lang="zh-CN" altLang="en-US" smtClean="0"/>
              <a:t>2025/7/25</a:t>
            </a:fld>
            <a:endParaRPr lang="zh-CN" altLang="en-US"/>
          </a:p>
        </p:txBody>
      </p:sp>
      <p:sp>
        <p:nvSpPr>
          <p:cNvPr id="6" name="页脚占位符 5">
            <a:extLst>
              <a:ext uri="{FF2B5EF4-FFF2-40B4-BE49-F238E27FC236}">
                <a16:creationId xmlns:a16="http://schemas.microsoft.com/office/drawing/2014/main" id="{72D37F1C-31A9-6B2B-FED4-BD5F6E40BE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8255E2-3237-411D-B9A0-D62F70CB9B4E}"/>
              </a:ext>
            </a:extLst>
          </p:cNvPr>
          <p:cNvSpPr>
            <a:spLocks noGrp="1"/>
          </p:cNvSpPr>
          <p:nvPr>
            <p:ph type="sldNum" sz="quarter" idx="12"/>
          </p:nvPr>
        </p:nvSpPr>
        <p:spPr/>
        <p:txBody>
          <a:body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105661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6DA4092-9E4A-E455-578D-9D13F353B4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790B1BE-9BAC-A854-7432-583B5D9925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5B2490-94DC-685F-E56F-7A665D7A83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51C46-132C-4111-9C3B-C0429CB0F0FC}" type="datetimeFigureOut">
              <a:rPr lang="zh-CN" altLang="en-US" smtClean="0"/>
              <a:t>2025/7/25</a:t>
            </a:fld>
            <a:endParaRPr lang="zh-CN" altLang="en-US"/>
          </a:p>
        </p:txBody>
      </p:sp>
      <p:sp>
        <p:nvSpPr>
          <p:cNvPr id="5" name="页脚占位符 4">
            <a:extLst>
              <a:ext uri="{FF2B5EF4-FFF2-40B4-BE49-F238E27FC236}">
                <a16:creationId xmlns:a16="http://schemas.microsoft.com/office/drawing/2014/main" id="{134216AF-C743-C5D2-215A-C0FB9E582D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2FAC7EA-D218-9103-FE89-5F1A69FC63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B2544-1AF0-481F-988D-137725F0A053}" type="slidenum">
              <a:rPr lang="zh-CN" altLang="en-US" smtClean="0"/>
              <a:t>‹#›</a:t>
            </a:fld>
            <a:endParaRPr lang="zh-CN" altLang="en-US"/>
          </a:p>
        </p:txBody>
      </p:sp>
    </p:spTree>
    <p:extLst>
      <p:ext uri="{BB962C8B-B14F-4D97-AF65-F5344CB8AC3E}">
        <p14:creationId xmlns:p14="http://schemas.microsoft.com/office/powerpoint/2010/main" val="1891912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jpe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6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68.png"/><Relationship Id="rId9" Type="http://schemas.openxmlformats.org/officeDocument/2006/relationships/image" Target="../media/image119.png"/></Relationships>
</file>

<file path=ppt/slides/_rels/slide4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3.jpeg"/><Relationship Id="rId7" Type="http://schemas.openxmlformats.org/officeDocument/2006/relationships/image" Target="../media/image138.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68.png"/><Relationship Id="rId4" Type="http://schemas.openxmlformats.org/officeDocument/2006/relationships/image" Target="../media/image135.png"/><Relationship Id="rId9" Type="http://schemas.openxmlformats.org/officeDocument/2006/relationships/image" Target="../media/image140.png"/></Relationships>
</file>

<file path=ppt/slides/_rels/slide4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3.jpeg"/><Relationship Id="rId7" Type="http://schemas.openxmlformats.org/officeDocument/2006/relationships/image" Target="../media/image144.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68.png"/><Relationship Id="rId4" Type="http://schemas.openxmlformats.org/officeDocument/2006/relationships/image" Target="../media/image142.png"/></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png"/></Relationships>
</file>

<file path=ppt/slides/_rels/slide5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2"/>
          <p:cNvCxnSpPr/>
          <p:nvPr/>
        </p:nvCxnSpPr>
        <p:spPr>
          <a:xfrm flipV="1">
            <a:off x="239534"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7" name="Text Box 65"/>
          <p:cNvSpPr txBox="1"/>
          <p:nvPr/>
        </p:nvSpPr>
        <p:spPr>
          <a:xfrm>
            <a:off x="179844" y="198120"/>
            <a:ext cx="7623810"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latin typeface="Times New Roman" panose="02020603050405020304" pitchFamily="18" charset="0"/>
                <a:ea typeface="黑体" panose="02010609060101010101" charset="-122"/>
                <a:cs typeface="Times New Roman" panose="02020603050405020304" pitchFamily="18" charset="0"/>
              </a:rPr>
              <a:t>MicroWorldOmics</a:t>
            </a:r>
            <a:r>
              <a:rPr lang="en-US" altLang="zh-CN" sz="2800" dirty="0">
                <a:latin typeface="Times New Roman" panose="02020603050405020304" pitchFamily="18" charset="0"/>
                <a:ea typeface="黑体" panose="02010609060101010101" charset="-122"/>
                <a:cs typeface="Times New Roman" panose="02020603050405020304" pitchFamily="18" charset="0"/>
              </a:rPr>
              <a:t> motivation</a:t>
            </a:r>
            <a:endParaRPr lang="zh-CN" altLang="en-GB" sz="28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8" name="组合 7">
            <a:extLst>
              <a:ext uri="{FF2B5EF4-FFF2-40B4-BE49-F238E27FC236}">
                <a16:creationId xmlns:a16="http://schemas.microsoft.com/office/drawing/2014/main" id="{518681E6-1772-21AB-C7B5-59423BEAD8C5}"/>
              </a:ext>
            </a:extLst>
          </p:cNvPr>
          <p:cNvGrpSpPr/>
          <p:nvPr/>
        </p:nvGrpSpPr>
        <p:grpSpPr>
          <a:xfrm>
            <a:off x="825107" y="1089968"/>
            <a:ext cx="5362874" cy="5073821"/>
            <a:chOff x="567932" y="919242"/>
            <a:chExt cx="5362874" cy="5073821"/>
          </a:xfrm>
        </p:grpSpPr>
        <p:pic>
          <p:nvPicPr>
            <p:cNvPr id="1026" name="Picture 2" descr="手绘孤岛图片免费下载_手绘孤岛素材_手绘孤岛模板-新图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932" y="1911761"/>
              <a:ext cx="3753956" cy="306322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366330" y="919242"/>
              <a:ext cx="2458426" cy="4770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500" dirty="0">
                  <a:latin typeface="Times New Roman" panose="02020603050405020304" pitchFamily="18" charset="0"/>
                  <a:ea typeface="黑体" panose="02010609060101010101" charset="-122"/>
                  <a:cs typeface="Times New Roman" panose="02020603050405020304" pitchFamily="18" charset="0"/>
                </a:rPr>
                <a:t>Island Effect</a:t>
              </a:r>
              <a:endParaRPr lang="zh-CN" altLang="en-US" sz="2500" dirty="0">
                <a:latin typeface="Times New Roman" panose="02020603050405020304" pitchFamily="18" charset="0"/>
                <a:ea typeface="黑体" panose="02010609060101010101" charset="-122"/>
                <a:cs typeface="Times New Roman" panose="02020603050405020304" pitchFamily="18" charset="0"/>
              </a:endParaRPr>
            </a:p>
          </p:txBody>
        </p:sp>
        <p:sp>
          <p:nvSpPr>
            <p:cNvPr id="9" name="文本框 1"/>
            <p:cNvSpPr txBox="1"/>
            <p:nvPr/>
          </p:nvSpPr>
          <p:spPr>
            <a:xfrm>
              <a:off x="1366330" y="5568331"/>
              <a:ext cx="2224358" cy="4247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altLang="zh-CN" sz="2400" dirty="0">
                  <a:latin typeface="Times New Roman" panose="02020603050405020304" pitchFamily="18" charset="0"/>
                  <a:ea typeface="黑体" panose="02010609060101010101" charset="-122"/>
                  <a:cs typeface="Times New Roman" panose="02020603050405020304" pitchFamily="18" charset="0"/>
                </a:rPr>
                <a:t>Technology</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sp>
          <p:nvSpPr>
            <p:cNvPr id="10" name="文本框 1"/>
            <p:cNvSpPr txBox="1"/>
            <p:nvPr/>
          </p:nvSpPr>
          <p:spPr>
            <a:xfrm>
              <a:off x="4448608" y="1449734"/>
              <a:ext cx="1482198" cy="4247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altLang="zh-CN" sz="2400" dirty="0">
                  <a:latin typeface="Times New Roman" panose="02020603050405020304" pitchFamily="18" charset="0"/>
                  <a:ea typeface="黑体" panose="02010609060101010101" charset="-122"/>
                  <a:cs typeface="Times New Roman" panose="02020603050405020304" pitchFamily="18" charset="0"/>
                </a:rPr>
                <a:t>Source</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sp>
          <p:nvSpPr>
            <p:cNvPr id="11" name="文本框 1"/>
            <p:cNvSpPr txBox="1"/>
            <p:nvPr/>
          </p:nvSpPr>
          <p:spPr>
            <a:xfrm>
              <a:off x="4448608" y="4985764"/>
              <a:ext cx="1390217" cy="4247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altLang="zh-CN" sz="2400" dirty="0">
                  <a:latin typeface="Times New Roman" panose="02020603050405020304" pitchFamily="18" charset="0"/>
                  <a:ea typeface="黑体" panose="02010609060101010101" charset="-122"/>
                  <a:cs typeface="Times New Roman" panose="02020603050405020304" pitchFamily="18" charset="0"/>
                </a:rPr>
                <a:t>Method</a:t>
              </a:r>
              <a:endParaRPr lang="zh-CN" altLang="en-US" sz="2400" dirty="0">
                <a:latin typeface="Times New Roman" panose="02020603050405020304" pitchFamily="18" charset="0"/>
                <a:ea typeface="黑体" panose="02010609060101010101" charset="-122"/>
                <a:cs typeface="Times New Roman" panose="02020603050405020304" pitchFamily="18" charset="0"/>
              </a:endParaRPr>
            </a:p>
          </p:txBody>
        </p:sp>
        <p:cxnSp>
          <p:nvCxnSpPr>
            <p:cNvPr id="13" name="直接箭头连接符 12"/>
            <p:cNvCxnSpPr/>
            <p:nvPr/>
          </p:nvCxnSpPr>
          <p:spPr>
            <a:xfrm flipH="1">
              <a:off x="3435083" y="2069267"/>
              <a:ext cx="1050133" cy="748884"/>
            </a:xfrm>
            <a:prstGeom prst="straightConnector1">
              <a:avLst/>
            </a:prstGeom>
            <a:ln w="4127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p:cNvCxnSpPr/>
            <p:nvPr/>
          </p:nvCxnSpPr>
          <p:spPr>
            <a:xfrm flipH="1" flipV="1">
              <a:off x="3435083" y="4097478"/>
              <a:ext cx="1154804" cy="803791"/>
            </a:xfrm>
            <a:prstGeom prst="straightConnector1">
              <a:avLst/>
            </a:prstGeom>
            <a:ln w="4127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cxnSpLocks/>
            </p:cNvCxnSpPr>
            <p:nvPr/>
          </p:nvCxnSpPr>
          <p:spPr>
            <a:xfrm flipV="1">
              <a:off x="2205869" y="4661941"/>
              <a:ext cx="0" cy="803954"/>
            </a:xfrm>
            <a:prstGeom prst="straightConnector1">
              <a:avLst/>
            </a:prstGeom>
            <a:ln w="41275">
              <a:solidFill>
                <a:srgbClr val="C00000"/>
              </a:solidFill>
              <a:tailEnd type="triangle"/>
            </a:ln>
          </p:spPr>
          <p:style>
            <a:lnRef idx="3">
              <a:schemeClr val="dk1"/>
            </a:lnRef>
            <a:fillRef idx="0">
              <a:schemeClr val="dk1"/>
            </a:fillRef>
            <a:effectRef idx="2">
              <a:schemeClr val="dk1"/>
            </a:effectRef>
            <a:fontRef idx="minor">
              <a:schemeClr val="tx1"/>
            </a:fontRef>
          </p:style>
        </p:cxnSp>
      </p:grpSp>
      <p:pic>
        <p:nvPicPr>
          <p:cNvPr id="1037" name="图片 1036"/>
          <p:cNvPicPr>
            <a:picLocks noChangeAspect="1"/>
          </p:cNvPicPr>
          <p:nvPr/>
        </p:nvPicPr>
        <p:blipFill>
          <a:blip r:embed="rId3"/>
          <a:stretch>
            <a:fillRect/>
          </a:stretch>
        </p:blipFill>
        <p:spPr>
          <a:xfrm>
            <a:off x="6743111" y="1071797"/>
            <a:ext cx="4765675" cy="3147835"/>
          </a:xfrm>
          <a:prstGeom prst="rect">
            <a:avLst/>
          </a:prstGeom>
        </p:spPr>
      </p:pic>
      <p:sp>
        <p:nvSpPr>
          <p:cNvPr id="4" name="文本框 3">
            <a:extLst>
              <a:ext uri="{FF2B5EF4-FFF2-40B4-BE49-F238E27FC236}">
                <a16:creationId xmlns:a16="http://schemas.microsoft.com/office/drawing/2014/main" id="{861789AE-CAA2-79E3-9205-7CFA6753DFEB}"/>
              </a:ext>
            </a:extLst>
          </p:cNvPr>
          <p:cNvSpPr txBox="1"/>
          <p:nvPr/>
        </p:nvSpPr>
        <p:spPr>
          <a:xfrm>
            <a:off x="6526088" y="4832667"/>
            <a:ext cx="5665912" cy="10320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342900">
              <a:lnSpc>
                <a:spcPct val="90000"/>
              </a:lnSpc>
              <a:spcBef>
                <a:spcPts val="1000"/>
              </a:spcBef>
              <a:buFont typeface="Wingdings" panose="05000000000000000000" pitchFamily="2" charset="2"/>
              <a:buChar char="Ø"/>
            </a:pPr>
            <a:r>
              <a:rPr lang="en-US" altLang="zh-CN" sz="2300" dirty="0">
                <a:latin typeface="Times New Roman" panose="02020603050405020304" pitchFamily="18" charset="0"/>
                <a:ea typeface="黑体" panose="02010609060101010101" charset="-122"/>
                <a:cs typeface="Times New Roman" panose="02020603050405020304" pitchFamily="18" charset="0"/>
              </a:rPr>
              <a:t>Need more interdisciplinary background</a:t>
            </a:r>
          </a:p>
          <a:p>
            <a:pPr marL="57158" indent="-342900">
              <a:lnSpc>
                <a:spcPct val="150000"/>
              </a:lnSpc>
              <a:spcBef>
                <a:spcPts val="1200"/>
              </a:spcBef>
              <a:buFont typeface="Wingdings" panose="05000000000000000000" pitchFamily="2" charset="2"/>
              <a:buChar char="Ø"/>
            </a:pPr>
            <a:r>
              <a:rPr lang="en-US" altLang="zh-CN" sz="2300" dirty="0">
                <a:latin typeface="Times New Roman" panose="02020603050405020304" pitchFamily="18" charset="0"/>
                <a:ea typeface="黑体" panose="02010609060101010101" charset="-122"/>
                <a:cs typeface="Times New Roman" panose="02020603050405020304" pitchFamily="18" charset="0"/>
              </a:rPr>
              <a:t>Basic programming language is required</a:t>
            </a:r>
            <a:endParaRPr lang="zh-CN" altLang="en-US" sz="23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5" name="组合 4">
            <a:extLst>
              <a:ext uri="{FF2B5EF4-FFF2-40B4-BE49-F238E27FC236}">
                <a16:creationId xmlns:a16="http://schemas.microsoft.com/office/drawing/2014/main" id="{1AEF04BC-7A96-D2A5-B7FA-3E701B9E8E5B}"/>
              </a:ext>
            </a:extLst>
          </p:cNvPr>
          <p:cNvGrpSpPr/>
          <p:nvPr/>
        </p:nvGrpSpPr>
        <p:grpSpPr>
          <a:xfrm>
            <a:off x="11027415" y="40004"/>
            <a:ext cx="984741" cy="1144905"/>
            <a:chOff x="1495425" y="1654782"/>
            <a:chExt cx="1331306" cy="1531330"/>
          </a:xfrm>
        </p:grpSpPr>
        <p:pic>
          <p:nvPicPr>
            <p:cNvPr id="12" name="Picture 2" descr="华中农业大学logo图片_企业LOGO标志_标志图标_图行天下图库">
              <a:extLst>
                <a:ext uri="{FF2B5EF4-FFF2-40B4-BE49-F238E27FC236}">
                  <a16:creationId xmlns:a16="http://schemas.microsoft.com/office/drawing/2014/main" id="{3B3E0791-1830-7781-EF2D-8FD0D931EA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圆角 13">
              <a:extLst>
                <a:ext uri="{FF2B5EF4-FFF2-40B4-BE49-F238E27FC236}">
                  <a16:creationId xmlns:a16="http://schemas.microsoft.com/office/drawing/2014/main" id="{12706F2E-59D7-6A78-BDB1-1CD15A5C4143}"/>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9F463-D822-2A8A-5AFE-5B21ACFD7C06}"/>
            </a:ext>
          </a:extLst>
        </p:cNvPr>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6169E028-2C4C-2421-6DDD-923F56459A1C}"/>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7" name="Text Box 65">
            <a:extLst>
              <a:ext uri="{FF2B5EF4-FFF2-40B4-BE49-F238E27FC236}">
                <a16:creationId xmlns:a16="http://schemas.microsoft.com/office/drawing/2014/main" id="{AB2B052E-90B8-2176-C5F1-B5A9DB2DFAAC}"/>
              </a:ext>
            </a:extLst>
          </p:cNvPr>
          <p:cNvSpPr txBox="1"/>
          <p:nvPr/>
        </p:nvSpPr>
        <p:spPr>
          <a:xfrm>
            <a:off x="179844" y="198120"/>
            <a:ext cx="10006893"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latin typeface="Times New Roman" panose="02020603050405020304" pitchFamily="18" charset="0"/>
                <a:ea typeface="黑体" panose="02010609060101010101" charset="-122"/>
                <a:cs typeface="Times New Roman" panose="02020603050405020304" pitchFamily="18" charset="0"/>
              </a:rPr>
              <a:t>MicroWorldOmics</a:t>
            </a:r>
            <a:r>
              <a:rPr lang="en-US" altLang="zh-CN" sz="2800" dirty="0">
                <a:latin typeface="Times New Roman" panose="02020603050405020304" pitchFamily="18" charset="0"/>
                <a:ea typeface="黑体" panose="02010609060101010101" charset="-122"/>
                <a:cs typeface="Times New Roman" panose="02020603050405020304" pitchFamily="18" charset="0"/>
              </a:rPr>
              <a:t> Use Case - Optimizing MLST Identification</a:t>
            </a:r>
            <a:endParaRPr lang="zh-CN" altLang="en-GB" sz="2800" dirty="0">
              <a:latin typeface="黑体" panose="02010609060101010101" charset="-122"/>
              <a:ea typeface="黑体" panose="02010609060101010101" charset="-122"/>
            </a:endParaRPr>
          </a:p>
        </p:txBody>
      </p:sp>
      <p:grpSp>
        <p:nvGrpSpPr>
          <p:cNvPr id="3" name="组合 2">
            <a:extLst>
              <a:ext uri="{FF2B5EF4-FFF2-40B4-BE49-F238E27FC236}">
                <a16:creationId xmlns:a16="http://schemas.microsoft.com/office/drawing/2014/main" id="{15D6A01D-C46B-3B09-DC0A-BC08C6D60526}"/>
              </a:ext>
            </a:extLst>
          </p:cNvPr>
          <p:cNvGrpSpPr/>
          <p:nvPr/>
        </p:nvGrpSpPr>
        <p:grpSpPr>
          <a:xfrm>
            <a:off x="11027415" y="40004"/>
            <a:ext cx="984741" cy="1144905"/>
            <a:chOff x="1495425" y="1654782"/>
            <a:chExt cx="1331306" cy="1531330"/>
          </a:xfrm>
        </p:grpSpPr>
        <p:pic>
          <p:nvPicPr>
            <p:cNvPr id="4" name="Picture 2" descr="华中农业大学logo图片_企业LOGO标志_标志图标_图行天下图库">
              <a:extLst>
                <a:ext uri="{FF2B5EF4-FFF2-40B4-BE49-F238E27FC236}">
                  <a16:creationId xmlns:a16="http://schemas.microsoft.com/office/drawing/2014/main" id="{E4C55B37-895E-E95B-5549-D093E34FB8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1EE047C4-FE6C-8F37-208B-5913C7B28C2F}"/>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8" name="组合 17">
            <a:extLst>
              <a:ext uri="{FF2B5EF4-FFF2-40B4-BE49-F238E27FC236}">
                <a16:creationId xmlns:a16="http://schemas.microsoft.com/office/drawing/2014/main" id="{B1DFEEE6-586F-5FD0-EC93-2D667504AE81}"/>
              </a:ext>
            </a:extLst>
          </p:cNvPr>
          <p:cNvGrpSpPr/>
          <p:nvPr/>
        </p:nvGrpSpPr>
        <p:grpSpPr>
          <a:xfrm>
            <a:off x="1659752" y="2011680"/>
            <a:ext cx="8667426" cy="4176866"/>
            <a:chOff x="536302" y="1180741"/>
            <a:chExt cx="10614726" cy="5153744"/>
          </a:xfrm>
        </p:grpSpPr>
        <p:pic>
          <p:nvPicPr>
            <p:cNvPr id="11" name="图片 10">
              <a:extLst>
                <a:ext uri="{FF2B5EF4-FFF2-40B4-BE49-F238E27FC236}">
                  <a16:creationId xmlns:a16="http://schemas.microsoft.com/office/drawing/2014/main" id="{CC58E00B-8BA8-6893-2586-D976D2891262}"/>
                </a:ext>
              </a:extLst>
            </p:cNvPr>
            <p:cNvPicPr>
              <a:picLocks noChangeAspect="1"/>
            </p:cNvPicPr>
            <p:nvPr/>
          </p:nvPicPr>
          <p:blipFill>
            <a:blip r:embed="rId3"/>
            <a:stretch>
              <a:fillRect/>
            </a:stretch>
          </p:blipFill>
          <p:spPr>
            <a:xfrm>
              <a:off x="672066" y="1180741"/>
              <a:ext cx="10478962" cy="5153744"/>
            </a:xfrm>
            <a:prstGeom prst="rect">
              <a:avLst/>
            </a:prstGeom>
          </p:spPr>
        </p:pic>
        <p:sp>
          <p:nvSpPr>
            <p:cNvPr id="12" name="矩形 11">
              <a:extLst>
                <a:ext uri="{FF2B5EF4-FFF2-40B4-BE49-F238E27FC236}">
                  <a16:creationId xmlns:a16="http://schemas.microsoft.com/office/drawing/2014/main" id="{72801531-63C3-22B7-2201-A0416FD18BEE}"/>
                </a:ext>
              </a:extLst>
            </p:cNvPr>
            <p:cNvSpPr/>
            <p:nvPr/>
          </p:nvSpPr>
          <p:spPr>
            <a:xfrm>
              <a:off x="536302" y="1180741"/>
              <a:ext cx="420954" cy="344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8D1C935-391E-59C9-6090-1ADB39032AA6}"/>
                </a:ext>
              </a:extLst>
            </p:cNvPr>
            <p:cNvSpPr/>
            <p:nvPr/>
          </p:nvSpPr>
          <p:spPr>
            <a:xfrm>
              <a:off x="5931928" y="1180741"/>
              <a:ext cx="420954" cy="344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7CEFE7D-5301-53EC-9F79-B1252803ED28}"/>
                </a:ext>
              </a:extLst>
            </p:cNvPr>
            <p:cNvSpPr/>
            <p:nvPr/>
          </p:nvSpPr>
          <p:spPr>
            <a:xfrm>
              <a:off x="620018" y="4174657"/>
              <a:ext cx="420954" cy="344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2">
            <a:extLst>
              <a:ext uri="{FF2B5EF4-FFF2-40B4-BE49-F238E27FC236}">
                <a16:creationId xmlns:a16="http://schemas.microsoft.com/office/drawing/2014/main" id="{DB016F62-EB32-21CA-5952-9860BADB3603}"/>
              </a:ext>
            </a:extLst>
          </p:cNvPr>
          <p:cNvSpPr>
            <a:spLocks noGrp="1"/>
          </p:cNvSpPr>
          <p:nvPr>
            <p:ph idx="1"/>
          </p:nvPr>
        </p:nvSpPr>
        <p:spPr>
          <a:xfrm>
            <a:off x="473220" y="994498"/>
            <a:ext cx="11040490" cy="648563"/>
          </a:xfrm>
        </p:spPr>
        <p:txBody>
          <a:bodyPr>
            <a:normAutofit fontScale="25000" lnSpcReduction="20000"/>
          </a:bodyPr>
          <a:lstStyle/>
          <a:p>
            <a:pPr>
              <a:lnSpc>
                <a:spcPct val="150000"/>
              </a:lnSpc>
              <a:buFont typeface="Wingdings" panose="05000000000000000000" pitchFamily="2" charset="2"/>
              <a:buChar char="Ø"/>
            </a:pPr>
            <a:r>
              <a:rPr lang="en-US" altLang="zh-CN" sz="8000" dirty="0">
                <a:latin typeface="宋体" panose="02010600030101010101" pitchFamily="2" charset="-122"/>
                <a:ea typeface="宋体" panose="02010600030101010101" pitchFamily="2" charset="-122"/>
              </a:rPr>
              <a:t> </a:t>
            </a:r>
            <a:r>
              <a:rPr lang="en-US" altLang="zh-CN" sz="8000" dirty="0">
                <a:latin typeface="Times New Roman" panose="02020603050405020304" pitchFamily="18" charset="0"/>
                <a:ea typeface="宋体" panose="02010600030101010101" pitchFamily="2" charset="-122"/>
                <a:cs typeface="Times New Roman" panose="02020603050405020304" pitchFamily="18" charset="0"/>
              </a:rPr>
              <a:t>The identification of ST types of parenteral pathogenic Escherichia coli using the plug-in MLST is more accurate than that of SRST2</a:t>
            </a:r>
          </a:p>
          <a:p>
            <a:pPr marL="0" indent="0">
              <a:lnSpc>
                <a:spcPct val="150000"/>
              </a:lnSpc>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2E70B72C-58DB-9FB4-BE2D-B433E02EB114}"/>
              </a:ext>
            </a:extLst>
          </p:cNvPr>
          <p:cNvSpPr txBox="1"/>
          <p:nvPr/>
        </p:nvSpPr>
        <p:spPr>
          <a:xfrm>
            <a:off x="702369" y="6290548"/>
            <a:ext cx="4691072" cy="369332"/>
          </a:xfrm>
          <a:prstGeom prst="rect">
            <a:avLst/>
          </a:prstGeom>
          <a:noFill/>
        </p:spPr>
        <p:txBody>
          <a:bodyPr wrap="square">
            <a:spAutoFit/>
          </a:bodyPr>
          <a:lstStyle/>
          <a:p>
            <a:r>
              <a:rPr lang="en-US" altLang="zh-CN" sz="1800" dirty="0">
                <a:latin typeface="Times New Roman" panose="02020603050405020304" pitchFamily="18" charset="0"/>
                <a:ea typeface="黑体" panose="02010609060101010101" charset="-122"/>
                <a:cs typeface="Times New Roman" panose="02020603050405020304" pitchFamily="18" charset="0"/>
              </a:rPr>
              <a:t>Data from </a:t>
            </a:r>
            <a:r>
              <a:rPr lang="en-US" altLang="zh-CN" sz="1800" dirty="0" err="1">
                <a:latin typeface="Times New Roman" panose="02020603050405020304" pitchFamily="18" charset="0"/>
                <a:ea typeface="黑体" panose="02010609060101010101" charset="-122"/>
                <a:cs typeface="Times New Roman" panose="02020603050405020304" pitchFamily="18" charset="0"/>
              </a:rPr>
              <a:t>Xudong</a:t>
            </a:r>
            <a:r>
              <a:rPr lang="en-US" altLang="zh-CN" sz="1800" dirty="0">
                <a:latin typeface="Times New Roman" panose="02020603050405020304" pitchFamily="18" charset="0"/>
                <a:ea typeface="黑体" panose="02010609060101010101" charset="-122"/>
                <a:cs typeface="Times New Roman" panose="02020603050405020304" pitchFamily="18" charset="0"/>
              </a:rPr>
              <a:t> Li </a:t>
            </a:r>
            <a:r>
              <a:rPr lang="en-US" altLang="zh-CN" sz="1800" dirty="0">
                <a:latin typeface="Times New Roman" panose="02020603050405020304" pitchFamily="18" charset="0"/>
                <a:ea typeface="黑体" panose="02010609060101010101" charset="-122"/>
                <a:cs typeface="Times New Roman" panose="02020603050405020304" pitchFamily="18" charset="0"/>
                <a:sym typeface="+mn-ea"/>
              </a:rPr>
              <a:t>et al 2024 </a:t>
            </a:r>
            <a:r>
              <a:rPr lang="en-US" altLang="zh-CN" sz="1800" i="1" dirty="0">
                <a:latin typeface="Times New Roman" panose="02020603050405020304" pitchFamily="18" charset="0"/>
                <a:ea typeface="黑体" panose="02010609060101010101" charset="-122"/>
                <a:cs typeface="Times New Roman" panose="02020603050405020304" pitchFamily="18" charset="0"/>
                <a:sym typeface="+mn-ea"/>
              </a:rPr>
              <a:t>Nat Commun</a:t>
            </a:r>
            <a:endParaRPr lang="en-US" altLang="zh-CN" sz="1800" i="1" dirty="0">
              <a:latin typeface="Times New Roman" panose="02020603050405020304" pitchFamily="18" charset="0"/>
              <a:ea typeface="黑体" panose="02010609060101010101" charset="-122"/>
              <a:cs typeface="Times New Roman" panose="02020603050405020304" pitchFamily="18" charset="0"/>
            </a:endParaRPr>
          </a:p>
        </p:txBody>
      </p:sp>
    </p:spTree>
    <p:extLst>
      <p:ext uri="{BB962C8B-B14F-4D97-AF65-F5344CB8AC3E}">
        <p14:creationId xmlns:p14="http://schemas.microsoft.com/office/powerpoint/2010/main" val="3571351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EE4F0-B910-EA24-5C97-12141AAFF624}"/>
            </a:ext>
          </a:extLst>
        </p:cNvPr>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857E43DF-E706-6BB0-237F-441D9737440F}"/>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7" name="Text Box 65">
            <a:extLst>
              <a:ext uri="{FF2B5EF4-FFF2-40B4-BE49-F238E27FC236}">
                <a16:creationId xmlns:a16="http://schemas.microsoft.com/office/drawing/2014/main" id="{B55E9D83-5100-414E-98BA-BD1DB759264A}"/>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latin typeface="Times New Roman" panose="02020603050405020304" pitchFamily="18" charset="0"/>
                <a:ea typeface="黑体" panose="02010609060101010101" charset="-122"/>
                <a:cs typeface="Times New Roman" panose="02020603050405020304" pitchFamily="18" charset="0"/>
              </a:rPr>
              <a:t>MicroWorldOmics</a:t>
            </a:r>
            <a:r>
              <a:rPr lang="en-US" altLang="zh-CN" sz="2800" dirty="0">
                <a:latin typeface="Times New Roman" panose="02020603050405020304" pitchFamily="18" charset="0"/>
                <a:ea typeface="黑体" panose="02010609060101010101" charset="-122"/>
                <a:cs typeface="Times New Roman" panose="02020603050405020304" pitchFamily="18" charset="0"/>
              </a:rPr>
              <a:t> is widely promoted</a:t>
            </a:r>
            <a:endParaRPr lang="zh-CN" altLang="en-GB" sz="2800" dirty="0">
              <a:latin typeface="黑体" panose="02010609060101010101" charset="-122"/>
              <a:ea typeface="黑体" panose="02010609060101010101" charset="-122"/>
            </a:endParaRPr>
          </a:p>
        </p:txBody>
      </p:sp>
      <p:sp>
        <p:nvSpPr>
          <p:cNvPr id="4" name="对话气泡: 圆角矩形 2">
            <a:extLst>
              <a:ext uri="{FF2B5EF4-FFF2-40B4-BE49-F238E27FC236}">
                <a16:creationId xmlns:a16="http://schemas.microsoft.com/office/drawing/2014/main" id="{CDC92251-11DB-8C16-CA13-78F2B7401DFF}"/>
              </a:ext>
            </a:extLst>
          </p:cNvPr>
          <p:cNvSpPr/>
          <p:nvPr/>
        </p:nvSpPr>
        <p:spPr>
          <a:xfrm>
            <a:off x="435669" y="5540282"/>
            <a:ext cx="5175669" cy="1107440"/>
          </a:xfrm>
          <a:prstGeom prst="wedgeRoundRectCallout">
            <a:avLst>
              <a:gd name="adj1" fmla="val 10152"/>
              <a:gd name="adj2" fmla="val -79861"/>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a:extLst>
              <a:ext uri="{FF2B5EF4-FFF2-40B4-BE49-F238E27FC236}">
                <a16:creationId xmlns:a16="http://schemas.microsoft.com/office/drawing/2014/main" id="{A198B95D-F790-A066-197E-9735B9D66324}"/>
              </a:ext>
            </a:extLst>
          </p:cNvPr>
          <p:cNvSpPr txBox="1"/>
          <p:nvPr/>
        </p:nvSpPr>
        <p:spPr>
          <a:xfrm>
            <a:off x="670943" y="5577591"/>
            <a:ext cx="4529374" cy="1043305"/>
          </a:xfrm>
          <a:prstGeom prst="rect">
            <a:avLst/>
          </a:prstGeom>
          <a:noFill/>
        </p:spPr>
        <p:txBody>
          <a:bodyPr wrap="square">
            <a:noAutofit/>
          </a:bodyPr>
          <a:lstStyle/>
          <a:p>
            <a:pPr lvl="0" indent="457200" algn="just">
              <a:lnSpc>
                <a:spcPct val="130000"/>
              </a:lnSpc>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Received promotion from the development team of </a:t>
            </a:r>
            <a:r>
              <a:rPr lang="en-US" altLang="zh-CN" sz="16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Hiplot</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 a large domestic biomedicine platform</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对话气泡: 圆角矩形 2">
            <a:extLst>
              <a:ext uri="{FF2B5EF4-FFF2-40B4-BE49-F238E27FC236}">
                <a16:creationId xmlns:a16="http://schemas.microsoft.com/office/drawing/2014/main" id="{149E826C-4C67-5AAA-24BB-F1A11361BB06}"/>
              </a:ext>
            </a:extLst>
          </p:cNvPr>
          <p:cNvSpPr/>
          <p:nvPr/>
        </p:nvSpPr>
        <p:spPr>
          <a:xfrm>
            <a:off x="6338041" y="5537008"/>
            <a:ext cx="5175669" cy="1107439"/>
          </a:xfrm>
          <a:prstGeom prst="wedgeRoundRectCallout">
            <a:avLst>
              <a:gd name="adj1" fmla="val 6998"/>
              <a:gd name="adj2" fmla="val -70989"/>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文本框 8">
            <a:extLst>
              <a:ext uri="{FF2B5EF4-FFF2-40B4-BE49-F238E27FC236}">
                <a16:creationId xmlns:a16="http://schemas.microsoft.com/office/drawing/2014/main" id="{16A80C79-00B6-2B81-AC92-C41C853288AA}"/>
              </a:ext>
            </a:extLst>
          </p:cNvPr>
          <p:cNvSpPr txBox="1"/>
          <p:nvPr/>
        </p:nvSpPr>
        <p:spPr>
          <a:xfrm>
            <a:off x="6552528" y="5567532"/>
            <a:ext cx="4814167" cy="995355"/>
          </a:xfrm>
          <a:prstGeom prst="rect">
            <a:avLst/>
          </a:prstGeom>
          <a:noFill/>
        </p:spPr>
        <p:txBody>
          <a:bodyPr wrap="square">
            <a:noAutofit/>
          </a:bodyPr>
          <a:lstStyle/>
          <a:p>
            <a:pPr lvl="0" indent="457200" algn="just">
              <a:lnSpc>
                <a:spcPct val="130000"/>
              </a:lnSpc>
              <a:defRPr/>
            </a:pP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The software developed by </a:t>
            </a:r>
            <a:r>
              <a:rPr lang="en-US" altLang="zh-CN" sz="16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MicroWorldOmics</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mn-ea"/>
              </a:rPr>
              <a:t> has been promoted by the International Centre for Bioinformatics Research and Technology (CBIRT)</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11" name="组合 10">
            <a:extLst>
              <a:ext uri="{FF2B5EF4-FFF2-40B4-BE49-F238E27FC236}">
                <a16:creationId xmlns:a16="http://schemas.microsoft.com/office/drawing/2014/main" id="{C8FA45FF-1E21-CECB-0ECB-8028BD614E6D}"/>
              </a:ext>
            </a:extLst>
          </p:cNvPr>
          <p:cNvGrpSpPr/>
          <p:nvPr/>
        </p:nvGrpSpPr>
        <p:grpSpPr>
          <a:xfrm>
            <a:off x="1197310" y="1188953"/>
            <a:ext cx="3807900" cy="4017827"/>
            <a:chOff x="6469738" y="1107138"/>
            <a:chExt cx="4097413" cy="4197797"/>
          </a:xfrm>
          <a:effectLst>
            <a:glow rad="228600">
              <a:schemeClr val="accent6">
                <a:satMod val="175000"/>
                <a:alpha val="40000"/>
              </a:schemeClr>
            </a:glow>
          </a:effectLst>
        </p:grpSpPr>
        <p:pic>
          <p:nvPicPr>
            <p:cNvPr id="12" name="图片 11">
              <a:extLst>
                <a:ext uri="{FF2B5EF4-FFF2-40B4-BE49-F238E27FC236}">
                  <a16:creationId xmlns:a16="http://schemas.microsoft.com/office/drawing/2014/main" id="{4E171DA5-87E0-9C5E-13A1-B64554E484F3}"/>
                </a:ext>
              </a:extLst>
            </p:cNvPr>
            <p:cNvPicPr>
              <a:picLocks noChangeAspect="1"/>
            </p:cNvPicPr>
            <p:nvPr/>
          </p:nvPicPr>
          <p:blipFill>
            <a:blip r:embed="rId2"/>
            <a:stretch>
              <a:fillRect/>
            </a:stretch>
          </p:blipFill>
          <p:spPr>
            <a:xfrm>
              <a:off x="6469738" y="1107138"/>
              <a:ext cx="4097413" cy="4197797"/>
            </a:xfrm>
            <a:prstGeom prst="rect">
              <a:avLst/>
            </a:prstGeom>
            <a:solidFill>
              <a:srgbClr val="FFFF00"/>
            </a:solidFill>
          </p:spPr>
        </p:pic>
        <p:sp>
          <p:nvSpPr>
            <p:cNvPr id="13" name="矩形 12">
              <a:extLst>
                <a:ext uri="{FF2B5EF4-FFF2-40B4-BE49-F238E27FC236}">
                  <a16:creationId xmlns:a16="http://schemas.microsoft.com/office/drawing/2014/main" id="{B776D6B6-FB4E-3F9C-BBB7-9BFA651462DC}"/>
                </a:ext>
              </a:extLst>
            </p:cNvPr>
            <p:cNvSpPr/>
            <p:nvPr/>
          </p:nvSpPr>
          <p:spPr>
            <a:xfrm>
              <a:off x="7181856" y="2201610"/>
              <a:ext cx="3265114" cy="184412"/>
            </a:xfrm>
            <a:prstGeom prst="rect">
              <a:avLst/>
            </a:prstGeom>
            <a:solidFill>
              <a:srgbClr val="FFFF00">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429A1217-0441-8875-A1B8-D93D3275A2CE}"/>
                </a:ext>
              </a:extLst>
            </p:cNvPr>
            <p:cNvSpPr/>
            <p:nvPr/>
          </p:nvSpPr>
          <p:spPr>
            <a:xfrm>
              <a:off x="6534156" y="2380951"/>
              <a:ext cx="1652588" cy="184412"/>
            </a:xfrm>
            <a:prstGeom prst="rect">
              <a:avLst/>
            </a:prstGeom>
            <a:solidFill>
              <a:srgbClr val="FFFF00">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5" name="组合 14">
            <a:extLst>
              <a:ext uri="{FF2B5EF4-FFF2-40B4-BE49-F238E27FC236}">
                <a16:creationId xmlns:a16="http://schemas.microsoft.com/office/drawing/2014/main" id="{86607710-EC7F-6EB1-FF97-51846D6F958C}"/>
              </a:ext>
            </a:extLst>
          </p:cNvPr>
          <p:cNvGrpSpPr/>
          <p:nvPr/>
        </p:nvGrpSpPr>
        <p:grpSpPr>
          <a:xfrm>
            <a:off x="6795711" y="1089968"/>
            <a:ext cx="3937938" cy="4147225"/>
            <a:chOff x="366465" y="926233"/>
            <a:chExt cx="4078116" cy="4605771"/>
          </a:xfrm>
          <a:effectLst>
            <a:glow rad="228600">
              <a:schemeClr val="accent1">
                <a:satMod val="175000"/>
                <a:alpha val="40000"/>
              </a:schemeClr>
            </a:glow>
          </a:effectLst>
        </p:grpSpPr>
        <p:pic>
          <p:nvPicPr>
            <p:cNvPr id="16" name="图片 15">
              <a:extLst>
                <a:ext uri="{FF2B5EF4-FFF2-40B4-BE49-F238E27FC236}">
                  <a16:creationId xmlns:a16="http://schemas.microsoft.com/office/drawing/2014/main" id="{992D8A13-A480-414F-0B3C-C7ADF8404116}"/>
                </a:ext>
              </a:extLst>
            </p:cNvPr>
            <p:cNvPicPr>
              <a:picLocks noChangeAspect="1"/>
            </p:cNvPicPr>
            <p:nvPr/>
          </p:nvPicPr>
          <p:blipFill>
            <a:blip r:embed="rId3"/>
            <a:stretch>
              <a:fillRect/>
            </a:stretch>
          </p:blipFill>
          <p:spPr>
            <a:xfrm>
              <a:off x="366465" y="926233"/>
              <a:ext cx="3662195" cy="4303820"/>
            </a:xfrm>
            <a:prstGeom prst="rect">
              <a:avLst/>
            </a:prstGeom>
          </p:spPr>
        </p:pic>
        <p:grpSp>
          <p:nvGrpSpPr>
            <p:cNvPr id="17" name="组合 16">
              <a:extLst>
                <a:ext uri="{FF2B5EF4-FFF2-40B4-BE49-F238E27FC236}">
                  <a16:creationId xmlns:a16="http://schemas.microsoft.com/office/drawing/2014/main" id="{A860635D-2990-134D-55A6-13C053D811D5}"/>
                </a:ext>
              </a:extLst>
            </p:cNvPr>
            <p:cNvGrpSpPr/>
            <p:nvPr/>
          </p:nvGrpSpPr>
          <p:grpSpPr>
            <a:xfrm>
              <a:off x="1536917" y="1508044"/>
              <a:ext cx="2907664" cy="4023960"/>
              <a:chOff x="1376528" y="1437433"/>
              <a:chExt cx="3608136" cy="4760760"/>
            </a:xfrm>
          </p:grpSpPr>
          <p:pic>
            <p:nvPicPr>
              <p:cNvPr id="18" name="图片 17">
                <a:extLst>
                  <a:ext uri="{FF2B5EF4-FFF2-40B4-BE49-F238E27FC236}">
                    <a16:creationId xmlns:a16="http://schemas.microsoft.com/office/drawing/2014/main" id="{BC2E85B0-D450-18A7-5F37-CA5E12D8672A}"/>
                  </a:ext>
                </a:extLst>
              </p:cNvPr>
              <p:cNvPicPr>
                <a:picLocks noChangeAspect="1"/>
              </p:cNvPicPr>
              <p:nvPr/>
            </p:nvPicPr>
            <p:blipFill>
              <a:blip r:embed="rId4"/>
              <a:stretch>
                <a:fillRect/>
              </a:stretch>
            </p:blipFill>
            <p:spPr>
              <a:xfrm>
                <a:off x="1384342" y="1437433"/>
                <a:ext cx="3533528" cy="2129798"/>
              </a:xfrm>
              <a:prstGeom prst="rect">
                <a:avLst/>
              </a:prstGeom>
            </p:spPr>
          </p:pic>
          <p:pic>
            <p:nvPicPr>
              <p:cNvPr id="19" name="图片 18">
                <a:extLst>
                  <a:ext uri="{FF2B5EF4-FFF2-40B4-BE49-F238E27FC236}">
                    <a16:creationId xmlns:a16="http://schemas.microsoft.com/office/drawing/2014/main" id="{3F5211F9-228C-E89E-926A-EBA10AB36A24}"/>
                  </a:ext>
                </a:extLst>
              </p:cNvPr>
              <p:cNvPicPr>
                <a:picLocks noChangeAspect="1"/>
              </p:cNvPicPr>
              <p:nvPr/>
            </p:nvPicPr>
            <p:blipFill>
              <a:blip r:embed="rId5"/>
              <a:stretch>
                <a:fillRect/>
              </a:stretch>
            </p:blipFill>
            <p:spPr>
              <a:xfrm>
                <a:off x="1376528" y="3617142"/>
                <a:ext cx="3608136" cy="2581051"/>
              </a:xfrm>
              <a:prstGeom prst="rect">
                <a:avLst/>
              </a:prstGeom>
            </p:spPr>
          </p:pic>
        </p:grpSp>
      </p:grpSp>
      <p:grpSp>
        <p:nvGrpSpPr>
          <p:cNvPr id="8" name="组合 7">
            <a:extLst>
              <a:ext uri="{FF2B5EF4-FFF2-40B4-BE49-F238E27FC236}">
                <a16:creationId xmlns:a16="http://schemas.microsoft.com/office/drawing/2014/main" id="{D1DC48B4-3485-4353-2C7A-0EC9E2ECC50F}"/>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0AFF03A4-6976-7FED-9604-EFAAD1B045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0EC9E150-D59C-F7D8-7F18-F24F20B6E891}"/>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26208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CB851-27FF-7462-0C3D-3868ED800F24}"/>
            </a:ext>
          </a:extLst>
        </p:cNvPr>
        <p:cNvGrpSpPr/>
        <p:nvPr/>
      </p:nvGrpSpPr>
      <p:grpSpPr>
        <a:xfrm>
          <a:off x="0" y="0"/>
          <a:ext cx="0" cy="0"/>
          <a:chOff x="0" y="0"/>
          <a:chExt cx="0" cy="0"/>
        </a:xfrm>
      </p:grpSpPr>
      <p:cxnSp>
        <p:nvCxnSpPr>
          <p:cNvPr id="4" name="Straight Connector 52">
            <a:extLst>
              <a:ext uri="{FF2B5EF4-FFF2-40B4-BE49-F238E27FC236}">
                <a16:creationId xmlns:a16="http://schemas.microsoft.com/office/drawing/2014/main" id="{38A56807-0A84-FDE6-8B0A-9C4E8BC380F1}"/>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5" name="Text Box 65">
            <a:extLst>
              <a:ext uri="{FF2B5EF4-FFF2-40B4-BE49-F238E27FC236}">
                <a16:creationId xmlns:a16="http://schemas.microsoft.com/office/drawing/2014/main" id="{C556FE72-9D4E-BFF6-06FB-1B673D61F883}"/>
              </a:ext>
            </a:extLst>
          </p:cNvPr>
          <p:cNvSpPr txBox="1"/>
          <p:nvPr/>
        </p:nvSpPr>
        <p:spPr>
          <a:xfrm>
            <a:off x="179844" y="198120"/>
            <a:ext cx="12012157"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Summarize the work of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MicroWorldOmics</a:t>
            </a:r>
            <a:endParaRPr lang="zh-CN" altLang="en-GB" sz="2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 name="组合 5">
            <a:extLst>
              <a:ext uri="{FF2B5EF4-FFF2-40B4-BE49-F238E27FC236}">
                <a16:creationId xmlns:a16="http://schemas.microsoft.com/office/drawing/2014/main" id="{02DB3D10-FBE3-89F1-868B-360015B1B53F}"/>
              </a:ext>
            </a:extLst>
          </p:cNvPr>
          <p:cNvGrpSpPr/>
          <p:nvPr/>
        </p:nvGrpSpPr>
        <p:grpSpPr>
          <a:xfrm>
            <a:off x="11027415" y="40004"/>
            <a:ext cx="984741" cy="1144905"/>
            <a:chOff x="1495425" y="1654782"/>
            <a:chExt cx="1331306" cy="1531330"/>
          </a:xfrm>
        </p:grpSpPr>
        <p:pic>
          <p:nvPicPr>
            <p:cNvPr id="7" name="Picture 2" descr="华中农业大学logo图片_企业LOGO标志_标志图标_图行天下图库">
              <a:extLst>
                <a:ext uri="{FF2B5EF4-FFF2-40B4-BE49-F238E27FC236}">
                  <a16:creationId xmlns:a16="http://schemas.microsoft.com/office/drawing/2014/main" id="{9F0D421A-C8FD-98A5-D847-DBDEF7D8D6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id="{375EDB25-F281-D5BE-B7F6-4902E6827E32}"/>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050" name="Picture 2">
            <a:extLst>
              <a:ext uri="{FF2B5EF4-FFF2-40B4-BE49-F238E27FC236}">
                <a16:creationId xmlns:a16="http://schemas.microsoft.com/office/drawing/2014/main" id="{6E8318F5-7839-A97C-3C39-2F762F46D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53" y="4186988"/>
            <a:ext cx="4091238" cy="2479678"/>
          </a:xfrm>
          <a:prstGeom prst="rect">
            <a:avLst/>
          </a:prstGeom>
          <a:noFill/>
          <a:extLst>
            <a:ext uri="{909E8E84-426E-40DD-AFC4-6F175D3DCCD1}">
              <a14:hiddenFill xmlns:a14="http://schemas.microsoft.com/office/drawing/2010/main">
                <a:solidFill>
                  <a:srgbClr val="FFFFFF"/>
                </a:solidFill>
              </a14:hiddenFill>
            </a:ext>
          </a:extLst>
        </p:spPr>
      </p:pic>
      <p:sp>
        <p:nvSpPr>
          <p:cNvPr id="15" name="内容占位符 2">
            <a:extLst>
              <a:ext uri="{FF2B5EF4-FFF2-40B4-BE49-F238E27FC236}">
                <a16:creationId xmlns:a16="http://schemas.microsoft.com/office/drawing/2014/main" id="{F0CCFFC2-DD4F-AEA8-FEF2-E1563119C162}"/>
              </a:ext>
            </a:extLst>
          </p:cNvPr>
          <p:cNvSpPr txBox="1">
            <a:spLocks/>
          </p:cNvSpPr>
          <p:nvPr/>
        </p:nvSpPr>
        <p:spPr>
          <a:xfrm>
            <a:off x="5065762" y="4586705"/>
            <a:ext cx="7126238" cy="1535228"/>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Forum:</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https://hzaurzli.github.io/index.html</a:t>
            </a:r>
          </a:p>
          <a:p>
            <a:pPr marL="0" indent="0">
              <a:lnSpc>
                <a:spcPct val="150000"/>
              </a:lnSpc>
              <a:buNone/>
            </a:pP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https://github.com/hzaurzli/MicroWorldOmics</a:t>
            </a:r>
          </a:p>
          <a:p>
            <a:pPr marL="0" indent="0">
              <a:lnSpc>
                <a:spcPct val="150000"/>
              </a:lnSpc>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D6D34F2E-7781-6AF7-1049-8D8DC43B4CDD}"/>
              </a:ext>
            </a:extLst>
          </p:cNvPr>
          <p:cNvSpPr>
            <a:spLocks noGrp="1"/>
          </p:cNvSpPr>
          <p:nvPr>
            <p:ph idx="1"/>
          </p:nvPr>
        </p:nvSpPr>
        <p:spPr>
          <a:xfrm>
            <a:off x="516536" y="799514"/>
            <a:ext cx="11168258" cy="3223058"/>
          </a:xfrm>
        </p:spPr>
        <p:txBody>
          <a:bodyPr>
            <a:normAutofit fontScale="92500" lnSpcReduction="10000"/>
          </a:bodyPr>
          <a:lstStyle/>
          <a:p>
            <a:pPr>
              <a:lnSpc>
                <a:spcPct val="15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 one-stop desktop application suite (with over 90 functional modules) for downstream bioinformatics analysis of the microbiome and </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virome</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has been established, making the related bioinformatics analysis more "user-friendly". Meanwhile, some plugins have been optimized to further enhance the analysis efficiency</a:t>
            </a:r>
          </a:p>
          <a:p>
            <a:pPr>
              <a:lnSpc>
                <a:spcPct val="150000"/>
              </a:lnSpc>
              <a:buFont typeface="Wingdings" panose="05000000000000000000" pitchFamily="2" charset="2"/>
              <a:buChar char="Ø"/>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Adopting the design concept of modular development makes the update and maintenance of the software more convenient. A software forum has been established to facilitate cloud developers to offer suggestions for the upgrade of </a:t>
            </a: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MicroWorldOmics</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42793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1E50B-63DE-7195-668D-CD8BB1DD7273}"/>
            </a:ext>
          </a:extLst>
        </p:cNvPr>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0A085589-BEC4-1CC6-2D8A-8D9FFBAD1806}"/>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7" name="Text Box 65">
            <a:extLst>
              <a:ext uri="{FF2B5EF4-FFF2-40B4-BE49-F238E27FC236}">
                <a16:creationId xmlns:a16="http://schemas.microsoft.com/office/drawing/2014/main" id="{B5B0EDA8-AF6F-8493-597B-A5E88F12C934}"/>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6C65C15C-221E-DD3C-648E-AE14CA4FA834}"/>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2F8600D2-6DA0-B31B-466B-5EDAC3E5AC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EA717D6D-99DF-A68E-7A90-83A413BBF573}"/>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AC50CACF-72C9-4ED6-0130-5BEDC380083A}"/>
              </a:ext>
            </a:extLst>
          </p:cNvPr>
          <p:cNvSpPr txBox="1"/>
          <p:nvPr/>
        </p:nvSpPr>
        <p:spPr>
          <a:xfrm>
            <a:off x="-98474" y="209042"/>
            <a:ext cx="4856870" cy="461665"/>
          </a:xfrm>
          <a:prstGeom prst="rect">
            <a:avLst/>
          </a:prstGeom>
          <a:noFill/>
        </p:spPr>
        <p:txBody>
          <a:bodyPr wrap="square">
            <a:spAutoFit/>
          </a:bodyPr>
          <a:lstStyle/>
          <a:p>
            <a:pPr marL="0" indent="0" algn="ctr">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Comprehensive analysis of phages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3" name="图片 22">
            <a:extLst>
              <a:ext uri="{FF2B5EF4-FFF2-40B4-BE49-F238E27FC236}">
                <a16:creationId xmlns:a16="http://schemas.microsoft.com/office/drawing/2014/main" id="{D59B47A0-E141-D6C2-6CCB-2A8FDA963EBF}"/>
              </a:ext>
            </a:extLst>
          </p:cNvPr>
          <p:cNvPicPr>
            <a:picLocks noChangeAspect="1"/>
          </p:cNvPicPr>
          <p:nvPr/>
        </p:nvPicPr>
        <p:blipFill>
          <a:blip r:embed="rId3"/>
          <a:stretch>
            <a:fillRect/>
          </a:stretch>
        </p:blipFill>
        <p:spPr>
          <a:xfrm>
            <a:off x="2633797" y="1438515"/>
            <a:ext cx="7339320" cy="4585119"/>
          </a:xfrm>
          <a:prstGeom prst="rect">
            <a:avLst/>
          </a:prstGeom>
        </p:spPr>
      </p:pic>
    </p:spTree>
    <p:extLst>
      <p:ext uri="{BB962C8B-B14F-4D97-AF65-F5344CB8AC3E}">
        <p14:creationId xmlns:p14="http://schemas.microsoft.com/office/powerpoint/2010/main" val="1824418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D86FB-5312-2996-9058-8DAE06A5C761}"/>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D6114DBC-47CE-A2D0-B558-0F59E93457AB}"/>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497B39E4-6579-509E-9219-589EAE86AF88}"/>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5F390079-D82D-39C3-9D91-821A3F0D4D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BD56FCFB-6F5E-5F94-6AA2-24249D026823}"/>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86BF3D7D-5E29-8266-44D2-1FB2825BA6BE}"/>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Comprehensive analysis of the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virome</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90DB56F1-CF21-885B-1AE8-20E96BB6D292}"/>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0E9D5F31-0049-1F29-8558-71005557B9C0}"/>
              </a:ext>
            </a:extLst>
          </p:cNvPr>
          <p:cNvSpPr txBox="1"/>
          <p:nvPr/>
        </p:nvSpPr>
        <p:spPr>
          <a:xfrm>
            <a:off x="3435924" y="1385236"/>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PhaMer</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Identify the phage sequence</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3472756B-549E-56A0-B4E8-B945ACB28A4C}"/>
              </a:ext>
            </a:extLst>
          </p:cNvPr>
          <p:cNvSpPr txBox="1"/>
          <p:nvPr/>
        </p:nvSpPr>
        <p:spPr>
          <a:xfrm>
            <a:off x="3435924" y="2143415"/>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PhaGCN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Species identification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4ECD5D-F3D8-7A81-8FAE-13F28FE7C70C}"/>
              </a:ext>
            </a:extLst>
          </p:cNvPr>
          <p:cNvSpPr txBox="1"/>
          <p:nvPr/>
        </p:nvSpPr>
        <p:spPr>
          <a:xfrm>
            <a:off x="3435924" y="2961431"/>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PhaTYP</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Life style identification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70EFF75E-6A99-4D1B-7958-B3A7F7B44DB6}"/>
              </a:ext>
            </a:extLst>
          </p:cNvPr>
          <p:cNvSpPr txBox="1"/>
          <p:nvPr/>
        </p:nvSpPr>
        <p:spPr>
          <a:xfrm>
            <a:off x="3435924" y="3821659"/>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Cherry – Host prediction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69200D06-9B05-28A8-294D-4687F7C00F01}"/>
              </a:ext>
            </a:extLst>
          </p:cNvPr>
          <p:cNvSpPr txBox="1"/>
          <p:nvPr/>
        </p:nvSpPr>
        <p:spPr>
          <a:xfrm>
            <a:off x="3435924" y="4681888"/>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Genomad</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Mobile elements identification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49933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547FC-7D36-FD2C-E5DD-791917F64965}"/>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A695F575-387E-B433-E466-D4E8B640ABA6}"/>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0A4BDD0E-F0F7-24A1-F4D7-0B3D50B158D3}"/>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6ED0FF81-053F-AD30-523A-C828DC9F0D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12EF3289-C702-AFE3-B6A0-DEFEE50F5E9A}"/>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5A6119FF-080B-C4E9-5186-176430B03E32}"/>
              </a:ext>
            </a:extLst>
          </p:cNvPr>
          <p:cNvSpPr txBox="1"/>
          <p:nvPr/>
        </p:nvSpPr>
        <p:spPr>
          <a:xfrm>
            <a:off x="239535" y="198120"/>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PhaMer</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Identify the phage sequence</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37713DFA-5BDB-7CEF-3D5C-4880E96BC102}"/>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grpSp>
        <p:nvGrpSpPr>
          <p:cNvPr id="36" name="组合 35">
            <a:extLst>
              <a:ext uri="{FF2B5EF4-FFF2-40B4-BE49-F238E27FC236}">
                <a16:creationId xmlns:a16="http://schemas.microsoft.com/office/drawing/2014/main" id="{37EC99F1-EFD3-ED04-4E4C-A53D70F05C8C}"/>
              </a:ext>
            </a:extLst>
          </p:cNvPr>
          <p:cNvGrpSpPr/>
          <p:nvPr/>
        </p:nvGrpSpPr>
        <p:grpSpPr>
          <a:xfrm>
            <a:off x="407509" y="959580"/>
            <a:ext cx="9008026" cy="5400102"/>
            <a:chOff x="232186" y="1184909"/>
            <a:chExt cx="9008026" cy="5400102"/>
          </a:xfrm>
        </p:grpSpPr>
        <p:pic>
          <p:nvPicPr>
            <p:cNvPr id="26" name="图片 25">
              <a:extLst>
                <a:ext uri="{FF2B5EF4-FFF2-40B4-BE49-F238E27FC236}">
                  <a16:creationId xmlns:a16="http://schemas.microsoft.com/office/drawing/2014/main" id="{398166BA-3B5B-0A70-2F6F-A8389E28CAC1}"/>
                </a:ext>
              </a:extLst>
            </p:cNvPr>
            <p:cNvPicPr>
              <a:picLocks noChangeAspect="1"/>
            </p:cNvPicPr>
            <p:nvPr/>
          </p:nvPicPr>
          <p:blipFill>
            <a:blip r:embed="rId3"/>
            <a:stretch>
              <a:fillRect/>
            </a:stretch>
          </p:blipFill>
          <p:spPr>
            <a:xfrm>
              <a:off x="3832087" y="1184909"/>
              <a:ext cx="5408125" cy="5400102"/>
            </a:xfrm>
            <a:prstGeom prst="rect">
              <a:avLst/>
            </a:prstGeom>
          </p:spPr>
        </p:pic>
        <p:sp>
          <p:nvSpPr>
            <p:cNvPr id="5" name="文本框 4">
              <a:extLst>
                <a:ext uri="{FF2B5EF4-FFF2-40B4-BE49-F238E27FC236}">
                  <a16:creationId xmlns:a16="http://schemas.microsoft.com/office/drawing/2014/main" id="{BF627360-9868-342A-08F6-C46ACFC9A418}"/>
                </a:ext>
              </a:extLst>
            </p:cNvPr>
            <p:cNvSpPr txBox="1"/>
            <p:nvPr/>
          </p:nvSpPr>
          <p:spPr>
            <a:xfrm>
              <a:off x="239535" y="1819515"/>
              <a:ext cx="257438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phage/bacterial and fungal genomes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896D084A-9051-8846-F52B-7661F7BDE0F9}"/>
                </a:ext>
              </a:extLst>
            </p:cNvPr>
            <p:cNvCxnSpPr>
              <a:cxnSpLocks/>
            </p:cNvCxnSpPr>
            <p:nvPr/>
          </p:nvCxnSpPr>
          <p:spPr>
            <a:xfrm flipH="1">
              <a:off x="2855741" y="2173458"/>
              <a:ext cx="822264"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EA95053-7799-EFB1-1FD4-B0C5A9B7FD8F}"/>
                </a:ext>
              </a:extLst>
            </p:cNvPr>
            <p:cNvSpPr txBox="1"/>
            <p:nvPr/>
          </p:nvSpPr>
          <p:spPr>
            <a:xfrm>
              <a:off x="239534" y="2849090"/>
              <a:ext cx="2827223"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7ED9A07E-E806-84A4-D177-40ABADE25BDE}"/>
                </a:ext>
              </a:extLst>
            </p:cNvPr>
            <p:cNvCxnSpPr>
              <a:cxnSpLocks/>
            </p:cNvCxnSpPr>
            <p:nvPr/>
          </p:nvCxnSpPr>
          <p:spPr>
            <a:xfrm flipH="1">
              <a:off x="3059409" y="3204868"/>
              <a:ext cx="61859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C0DE0063-F0DA-04DE-7DCB-D891542969C6}"/>
                </a:ext>
              </a:extLst>
            </p:cNvPr>
            <p:cNvSpPr/>
            <p:nvPr/>
          </p:nvSpPr>
          <p:spPr>
            <a:xfrm>
              <a:off x="3832088" y="2806882"/>
              <a:ext cx="2732742" cy="106065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F16389ED-50CA-F63F-E3FC-E744A2F77623}"/>
                </a:ext>
              </a:extLst>
            </p:cNvPr>
            <p:cNvSpPr/>
            <p:nvPr/>
          </p:nvSpPr>
          <p:spPr>
            <a:xfrm>
              <a:off x="3832087" y="3867541"/>
              <a:ext cx="2732742" cy="8801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E0C4182-2AAF-58C8-FAFA-73FE2FEC6740}"/>
                </a:ext>
              </a:extLst>
            </p:cNvPr>
            <p:cNvSpPr/>
            <p:nvPr/>
          </p:nvSpPr>
          <p:spPr>
            <a:xfrm>
              <a:off x="3822801" y="4747654"/>
              <a:ext cx="2742029" cy="88011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5AC50D4D-B450-2A89-E1A7-52A5E79CE0F8}"/>
                </a:ext>
              </a:extLst>
            </p:cNvPr>
            <p:cNvCxnSpPr>
              <a:cxnSpLocks/>
            </p:cNvCxnSpPr>
            <p:nvPr/>
          </p:nvCxnSpPr>
          <p:spPr>
            <a:xfrm flipH="1">
              <a:off x="3066757" y="4257600"/>
              <a:ext cx="61859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4EBCDD9-6446-4ED4-EB70-82DBD435482D}"/>
                </a:ext>
              </a:extLst>
            </p:cNvPr>
            <p:cNvSpPr txBox="1"/>
            <p:nvPr/>
          </p:nvSpPr>
          <p:spPr>
            <a:xfrm>
              <a:off x="232186" y="3657435"/>
              <a:ext cx="2834570"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minimum contig length of the filter (contigs shorter than this length are not included in the calculation)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B7E05D50-6011-8708-E034-4878BD666027}"/>
                </a:ext>
              </a:extLst>
            </p:cNvPr>
            <p:cNvCxnSpPr>
              <a:cxnSpLocks/>
            </p:cNvCxnSpPr>
            <p:nvPr/>
          </p:nvCxnSpPr>
          <p:spPr>
            <a:xfrm flipH="1">
              <a:off x="2855741" y="5223343"/>
              <a:ext cx="829611"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1632623-7A5E-3275-BD14-5F8C2F509C25}"/>
                </a:ext>
              </a:extLst>
            </p:cNvPr>
            <p:cNvSpPr txBox="1"/>
            <p:nvPr/>
          </p:nvSpPr>
          <p:spPr>
            <a:xfrm>
              <a:off x="271753" y="4949388"/>
              <a:ext cx="2787655"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Reject prophage threshold (Default 0.3)</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4" name="图片 33">
              <a:extLst>
                <a:ext uri="{FF2B5EF4-FFF2-40B4-BE49-F238E27FC236}">
                  <a16:creationId xmlns:a16="http://schemas.microsoft.com/office/drawing/2014/main" id="{2049281D-AF5D-A175-11E8-0D230F5D8934}"/>
                </a:ext>
              </a:extLst>
            </p:cNvPr>
            <p:cNvPicPr>
              <a:picLocks noChangeAspect="1"/>
            </p:cNvPicPr>
            <p:nvPr/>
          </p:nvPicPr>
          <p:blipFill>
            <a:blip r:embed="rId4"/>
            <a:stretch>
              <a:fillRect/>
            </a:stretch>
          </p:blipFill>
          <p:spPr>
            <a:xfrm>
              <a:off x="377819" y="5669357"/>
              <a:ext cx="2436103" cy="829155"/>
            </a:xfrm>
            <a:prstGeom prst="rect">
              <a:avLst/>
            </a:prstGeom>
          </p:spPr>
        </p:pic>
        <p:sp>
          <p:nvSpPr>
            <p:cNvPr id="4" name="矩形 3">
              <a:extLst>
                <a:ext uri="{FF2B5EF4-FFF2-40B4-BE49-F238E27FC236}">
                  <a16:creationId xmlns:a16="http://schemas.microsoft.com/office/drawing/2014/main" id="{2C459B95-1046-529E-BC97-DE432B7913E3}"/>
                </a:ext>
              </a:extLst>
            </p:cNvPr>
            <p:cNvSpPr/>
            <p:nvPr/>
          </p:nvSpPr>
          <p:spPr>
            <a:xfrm>
              <a:off x="3832087" y="1720444"/>
              <a:ext cx="2732743" cy="108643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42" name="图片 41">
            <a:extLst>
              <a:ext uri="{FF2B5EF4-FFF2-40B4-BE49-F238E27FC236}">
                <a16:creationId xmlns:a16="http://schemas.microsoft.com/office/drawing/2014/main" id="{4382E5AA-FB77-DD7E-766C-FFCC46799BAF}"/>
              </a:ext>
            </a:extLst>
          </p:cNvPr>
          <p:cNvPicPr>
            <a:picLocks noChangeAspect="1"/>
          </p:cNvPicPr>
          <p:nvPr/>
        </p:nvPicPr>
        <p:blipFill>
          <a:blip r:embed="rId5"/>
          <a:stretch>
            <a:fillRect/>
          </a:stretch>
        </p:blipFill>
        <p:spPr>
          <a:xfrm>
            <a:off x="6798343" y="1681345"/>
            <a:ext cx="2411498" cy="685840"/>
          </a:xfrm>
          <a:prstGeom prst="rect">
            <a:avLst/>
          </a:prstGeom>
        </p:spPr>
      </p:pic>
      <p:sp>
        <p:nvSpPr>
          <p:cNvPr id="37" name="文本框 36">
            <a:extLst>
              <a:ext uri="{FF2B5EF4-FFF2-40B4-BE49-F238E27FC236}">
                <a16:creationId xmlns:a16="http://schemas.microsoft.com/office/drawing/2014/main" id="{DF7C2150-D116-7163-356A-398B4B451C8F}"/>
              </a:ext>
            </a:extLst>
          </p:cNvPr>
          <p:cNvSpPr txBox="1"/>
          <p:nvPr/>
        </p:nvSpPr>
        <p:spPr>
          <a:xfrm>
            <a:off x="407509" y="6305394"/>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completed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7CAAF7FF-AD06-D64F-42E6-7A7729F8E9E6}"/>
              </a:ext>
            </a:extLst>
          </p:cNvPr>
          <p:cNvSpPr txBox="1"/>
          <p:nvPr/>
        </p:nvSpPr>
        <p:spPr>
          <a:xfrm>
            <a:off x="4010688" y="6305394"/>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3" name="直接箭头连接符 42">
            <a:extLst>
              <a:ext uri="{FF2B5EF4-FFF2-40B4-BE49-F238E27FC236}">
                <a16:creationId xmlns:a16="http://schemas.microsoft.com/office/drawing/2014/main" id="{AB248181-8DC0-36B6-BEEE-E76F509B6CD8}"/>
              </a:ext>
            </a:extLst>
          </p:cNvPr>
          <p:cNvCxnSpPr>
            <a:cxnSpLocks/>
          </p:cNvCxnSpPr>
          <p:nvPr/>
        </p:nvCxnSpPr>
        <p:spPr>
          <a:xfrm>
            <a:off x="8294521" y="2623761"/>
            <a:ext cx="126774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973067FE-3130-D3B8-B846-61A93DA1B184}"/>
              </a:ext>
            </a:extLst>
          </p:cNvPr>
          <p:cNvCxnSpPr>
            <a:cxnSpLocks/>
            <a:endCxn id="46" idx="1"/>
          </p:cNvCxnSpPr>
          <p:nvPr/>
        </p:nvCxnSpPr>
        <p:spPr>
          <a:xfrm>
            <a:off x="8803978" y="5176655"/>
            <a:ext cx="1274165" cy="17665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D14C35F-4F8C-7245-08BD-9820C0A08DEF}"/>
              </a:ext>
            </a:extLst>
          </p:cNvPr>
          <p:cNvSpPr txBox="1"/>
          <p:nvPr/>
        </p:nvSpPr>
        <p:spPr>
          <a:xfrm>
            <a:off x="10078143" y="4891643"/>
            <a:ext cx="1898543"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this button to display the table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a:extLst>
              <a:ext uri="{FF2B5EF4-FFF2-40B4-BE49-F238E27FC236}">
                <a16:creationId xmlns:a16="http://schemas.microsoft.com/office/drawing/2014/main" id="{1A76FD7A-B00A-FD40-5FFC-F696748241FC}"/>
              </a:ext>
            </a:extLst>
          </p:cNvPr>
          <p:cNvSpPr txBox="1"/>
          <p:nvPr/>
        </p:nvSpPr>
        <p:spPr>
          <a:xfrm>
            <a:off x="9562269" y="1321756"/>
            <a:ext cx="2617735" cy="3392147"/>
          </a:xfrm>
          <a:prstGeom prst="rect">
            <a:avLst/>
          </a:prstGeom>
          <a:noFill/>
        </p:spPr>
        <p:txBody>
          <a:bodyPr wrap="square">
            <a:spAutoFit/>
          </a:bodyPr>
          <a:lstStyle/>
          <a:p>
            <a:pPr>
              <a:lnSpc>
                <a:spcPct val="12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results are presented as follows: The first column represents the name of the contigs, the second column shows the discriminant category, and if it is a phage sequence, it is displayed as "phage", and the third column shows the discriminant score. A score close to "1" indicates a higher possibility that it is a phage sequence</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D5D0E797-43CC-4ACF-6962-9F821A2F6EB9}"/>
              </a:ext>
            </a:extLst>
          </p:cNvPr>
          <p:cNvSpPr txBox="1"/>
          <p:nvPr/>
        </p:nvSpPr>
        <p:spPr>
          <a:xfrm>
            <a:off x="6871167" y="3429000"/>
            <a:ext cx="2617735" cy="830997"/>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table results are in the result folder "example_prediction.csv"</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51100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1B216-B5B4-B44E-04D9-1C3F7B069431}"/>
            </a:ext>
          </a:extLst>
        </p:cNvPr>
        <p:cNvGrpSpPr/>
        <p:nvPr/>
      </p:nvGrpSpPr>
      <p:grpSpPr>
        <a:xfrm>
          <a:off x="0" y="0"/>
          <a:ext cx="0" cy="0"/>
          <a:chOff x="0" y="0"/>
          <a:chExt cx="0" cy="0"/>
        </a:xfrm>
      </p:grpSpPr>
      <p:pic>
        <p:nvPicPr>
          <p:cNvPr id="59" name="图片 58">
            <a:extLst>
              <a:ext uri="{FF2B5EF4-FFF2-40B4-BE49-F238E27FC236}">
                <a16:creationId xmlns:a16="http://schemas.microsoft.com/office/drawing/2014/main" id="{26010AC4-6DA7-425D-A215-563C4B58581D}"/>
              </a:ext>
            </a:extLst>
          </p:cNvPr>
          <p:cNvPicPr>
            <a:picLocks noChangeAspect="1"/>
          </p:cNvPicPr>
          <p:nvPr/>
        </p:nvPicPr>
        <p:blipFill>
          <a:blip r:embed="rId2"/>
          <a:stretch>
            <a:fillRect/>
          </a:stretch>
        </p:blipFill>
        <p:spPr>
          <a:xfrm>
            <a:off x="3221140" y="913492"/>
            <a:ext cx="6196576" cy="5391902"/>
          </a:xfrm>
          <a:prstGeom prst="rect">
            <a:avLst/>
          </a:prstGeom>
        </p:spPr>
      </p:pic>
      <p:sp>
        <p:nvSpPr>
          <p:cNvPr id="7" name="Text Box 65">
            <a:extLst>
              <a:ext uri="{FF2B5EF4-FFF2-40B4-BE49-F238E27FC236}">
                <a16:creationId xmlns:a16="http://schemas.microsoft.com/office/drawing/2014/main" id="{DEB90305-4667-C7C0-FAE4-538EA2F419A4}"/>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1F6EFEA6-0F3B-EE3C-E938-E9C686533414}"/>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8B0E537D-9617-3F31-FF31-19A76A4E80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F73E516D-0D05-13D3-6966-DA551AE8BA9C}"/>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136F9E53-E838-B697-5060-B5DD4EA8AC03}"/>
              </a:ext>
            </a:extLst>
          </p:cNvPr>
          <p:cNvSpPr txBox="1"/>
          <p:nvPr/>
        </p:nvSpPr>
        <p:spPr>
          <a:xfrm>
            <a:off x="239535" y="198120"/>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PhaGCN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Species identification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79B89946-1CF3-D3F0-770F-F7B06E03F4DB}"/>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grpSp>
        <p:nvGrpSpPr>
          <p:cNvPr id="36" name="组合 35">
            <a:extLst>
              <a:ext uri="{FF2B5EF4-FFF2-40B4-BE49-F238E27FC236}">
                <a16:creationId xmlns:a16="http://schemas.microsoft.com/office/drawing/2014/main" id="{058E6A96-A46B-E726-21AB-DA037D48BA92}"/>
              </a:ext>
            </a:extLst>
          </p:cNvPr>
          <p:cNvGrpSpPr/>
          <p:nvPr/>
        </p:nvGrpSpPr>
        <p:grpSpPr>
          <a:xfrm>
            <a:off x="44654" y="1559863"/>
            <a:ext cx="6289103" cy="3682172"/>
            <a:chOff x="275728" y="1785192"/>
            <a:chExt cx="6289103" cy="3682172"/>
          </a:xfrm>
        </p:grpSpPr>
        <p:sp>
          <p:nvSpPr>
            <p:cNvPr id="5" name="文本框 4">
              <a:extLst>
                <a:ext uri="{FF2B5EF4-FFF2-40B4-BE49-F238E27FC236}">
                  <a16:creationId xmlns:a16="http://schemas.microsoft.com/office/drawing/2014/main" id="{7D103A3A-6401-ED6E-6E8B-9B57FF2389A2}"/>
                </a:ext>
              </a:extLst>
            </p:cNvPr>
            <p:cNvSpPr txBox="1"/>
            <p:nvPr/>
          </p:nvSpPr>
          <p:spPr>
            <a:xfrm>
              <a:off x="326619" y="1819515"/>
              <a:ext cx="257438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phage genomes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80CED8CB-B8F0-C877-0DC7-649B4DD7EECA}"/>
                </a:ext>
              </a:extLst>
            </p:cNvPr>
            <p:cNvCxnSpPr>
              <a:cxnSpLocks/>
            </p:cNvCxnSpPr>
            <p:nvPr/>
          </p:nvCxnSpPr>
          <p:spPr>
            <a:xfrm flipH="1">
              <a:off x="2855741" y="2173458"/>
              <a:ext cx="41480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39D04C6-071E-9998-9C80-C00921642943}"/>
                </a:ext>
              </a:extLst>
            </p:cNvPr>
            <p:cNvSpPr txBox="1"/>
            <p:nvPr/>
          </p:nvSpPr>
          <p:spPr>
            <a:xfrm>
              <a:off x="311959" y="3158237"/>
              <a:ext cx="2827223"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A9A0F3CE-0D93-BBBB-E51F-DE5A3E7F60F6}"/>
                </a:ext>
              </a:extLst>
            </p:cNvPr>
            <p:cNvCxnSpPr>
              <a:cxnSpLocks/>
            </p:cNvCxnSpPr>
            <p:nvPr/>
          </p:nvCxnSpPr>
          <p:spPr>
            <a:xfrm flipH="1">
              <a:off x="2813922" y="3452899"/>
              <a:ext cx="456624"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FAD89DBD-466F-3A7A-5EE2-00C2637D1E21}"/>
                </a:ext>
              </a:extLst>
            </p:cNvPr>
            <p:cNvSpPr/>
            <p:nvPr/>
          </p:nvSpPr>
          <p:spPr>
            <a:xfrm>
              <a:off x="3415622" y="3057334"/>
              <a:ext cx="3147548" cy="127214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8137F390-4A00-66B1-631B-63D35E1078D8}"/>
                </a:ext>
              </a:extLst>
            </p:cNvPr>
            <p:cNvSpPr/>
            <p:nvPr/>
          </p:nvSpPr>
          <p:spPr>
            <a:xfrm>
              <a:off x="3415621" y="4343992"/>
              <a:ext cx="3147549" cy="10579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26">
              <a:extLst>
                <a:ext uri="{FF2B5EF4-FFF2-40B4-BE49-F238E27FC236}">
                  <a16:creationId xmlns:a16="http://schemas.microsoft.com/office/drawing/2014/main" id="{2273DE85-7F8B-6CC9-D329-DADD3FB37AEA}"/>
                </a:ext>
              </a:extLst>
            </p:cNvPr>
            <p:cNvCxnSpPr>
              <a:cxnSpLocks/>
            </p:cNvCxnSpPr>
            <p:nvPr/>
          </p:nvCxnSpPr>
          <p:spPr>
            <a:xfrm flipH="1">
              <a:off x="2899736" y="4959925"/>
              <a:ext cx="421123"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563C01A-9F71-7755-A771-016BD3D86168}"/>
                </a:ext>
              </a:extLst>
            </p:cNvPr>
            <p:cNvSpPr txBox="1"/>
            <p:nvPr/>
          </p:nvSpPr>
          <p:spPr>
            <a:xfrm>
              <a:off x="275728" y="4267035"/>
              <a:ext cx="2834570"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minimum contig length of the filter (contigs shorter than this length are not included in the calculation)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389F9686-8175-1C60-9205-3DAB70D14291}"/>
                </a:ext>
              </a:extLst>
            </p:cNvPr>
            <p:cNvSpPr/>
            <p:nvPr/>
          </p:nvSpPr>
          <p:spPr>
            <a:xfrm>
              <a:off x="3415621" y="1785192"/>
              <a:ext cx="3149210" cy="127214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7" name="文本框 36">
            <a:extLst>
              <a:ext uri="{FF2B5EF4-FFF2-40B4-BE49-F238E27FC236}">
                <a16:creationId xmlns:a16="http://schemas.microsoft.com/office/drawing/2014/main" id="{D4745E94-2A64-1520-921A-CDAB2F3AD309}"/>
              </a:ext>
            </a:extLst>
          </p:cNvPr>
          <p:cNvSpPr txBox="1"/>
          <p:nvPr/>
        </p:nvSpPr>
        <p:spPr>
          <a:xfrm>
            <a:off x="175285" y="6305394"/>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completed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CBDA9A1C-860B-B0BA-F4E9-A38080456829}"/>
              </a:ext>
            </a:extLst>
          </p:cNvPr>
          <p:cNvSpPr txBox="1"/>
          <p:nvPr/>
        </p:nvSpPr>
        <p:spPr>
          <a:xfrm>
            <a:off x="3364493" y="6319911"/>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3" name="直接箭头连接符 42">
            <a:extLst>
              <a:ext uri="{FF2B5EF4-FFF2-40B4-BE49-F238E27FC236}">
                <a16:creationId xmlns:a16="http://schemas.microsoft.com/office/drawing/2014/main" id="{CEAA5158-86B7-6AE7-DBE7-69CDCF51DFF8}"/>
              </a:ext>
            </a:extLst>
          </p:cNvPr>
          <p:cNvCxnSpPr>
            <a:cxnSpLocks/>
          </p:cNvCxnSpPr>
          <p:nvPr/>
        </p:nvCxnSpPr>
        <p:spPr>
          <a:xfrm>
            <a:off x="8663496" y="2864714"/>
            <a:ext cx="92537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749FEC14-01A3-0BFF-9E5F-452D10714C76}"/>
              </a:ext>
            </a:extLst>
          </p:cNvPr>
          <p:cNvCxnSpPr>
            <a:cxnSpLocks/>
          </p:cNvCxnSpPr>
          <p:nvPr/>
        </p:nvCxnSpPr>
        <p:spPr>
          <a:xfrm>
            <a:off x="8663496" y="4915397"/>
            <a:ext cx="1197956" cy="59913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75B1101B-B7F6-5E2B-4CDB-AAE7EDB1C62F}"/>
              </a:ext>
            </a:extLst>
          </p:cNvPr>
          <p:cNvSpPr txBox="1"/>
          <p:nvPr/>
        </p:nvSpPr>
        <p:spPr>
          <a:xfrm>
            <a:off x="9977849" y="5176652"/>
            <a:ext cx="1898543"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this button to display the table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a:extLst>
              <a:ext uri="{FF2B5EF4-FFF2-40B4-BE49-F238E27FC236}">
                <a16:creationId xmlns:a16="http://schemas.microsoft.com/office/drawing/2014/main" id="{51CAE1DB-22F6-8C40-9ED2-A3903DB5F553}"/>
              </a:ext>
            </a:extLst>
          </p:cNvPr>
          <p:cNvSpPr txBox="1"/>
          <p:nvPr/>
        </p:nvSpPr>
        <p:spPr>
          <a:xfrm>
            <a:off x="9603389" y="1339226"/>
            <a:ext cx="2408768" cy="3669146"/>
          </a:xfrm>
          <a:prstGeom prst="rect">
            <a:avLst/>
          </a:prstGeom>
          <a:noFill/>
        </p:spPr>
        <p:txBody>
          <a:bodyPr wrap="square">
            <a:spAutoFit/>
          </a:bodyPr>
          <a:lstStyle/>
          <a:p>
            <a:pPr>
              <a:lnSpc>
                <a:spcPct val="12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results are shown as follows: The first column is the name of the contigs, the second column is the length of the contig, the third column is the species identification category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Famliy</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level), and the fourth column is the discriminant score. A score close to "1" indicates a higher possibility that it belongs to this category</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3" name="图片 62">
            <a:extLst>
              <a:ext uri="{FF2B5EF4-FFF2-40B4-BE49-F238E27FC236}">
                <a16:creationId xmlns:a16="http://schemas.microsoft.com/office/drawing/2014/main" id="{24EB74D1-8056-16F7-8E47-1E3718637072}"/>
              </a:ext>
            </a:extLst>
          </p:cNvPr>
          <p:cNvPicPr>
            <a:picLocks noChangeAspect="1"/>
          </p:cNvPicPr>
          <p:nvPr/>
        </p:nvPicPr>
        <p:blipFill>
          <a:blip r:embed="rId4"/>
          <a:stretch>
            <a:fillRect/>
          </a:stretch>
        </p:blipFill>
        <p:spPr>
          <a:xfrm>
            <a:off x="175285" y="5370414"/>
            <a:ext cx="2700666" cy="937290"/>
          </a:xfrm>
          <a:prstGeom prst="rect">
            <a:avLst/>
          </a:prstGeom>
        </p:spPr>
      </p:pic>
      <p:pic>
        <p:nvPicPr>
          <p:cNvPr id="65" name="图片 64">
            <a:extLst>
              <a:ext uri="{FF2B5EF4-FFF2-40B4-BE49-F238E27FC236}">
                <a16:creationId xmlns:a16="http://schemas.microsoft.com/office/drawing/2014/main" id="{3B184D15-D45C-DE28-F29F-E33A780A1A58}"/>
              </a:ext>
            </a:extLst>
          </p:cNvPr>
          <p:cNvPicPr>
            <a:picLocks noChangeAspect="1"/>
          </p:cNvPicPr>
          <p:nvPr/>
        </p:nvPicPr>
        <p:blipFill>
          <a:blip r:embed="rId5"/>
          <a:stretch>
            <a:fillRect/>
          </a:stretch>
        </p:blipFill>
        <p:spPr>
          <a:xfrm>
            <a:off x="6387801" y="1782801"/>
            <a:ext cx="2831708" cy="630022"/>
          </a:xfrm>
          <a:prstGeom prst="rect">
            <a:avLst/>
          </a:prstGeom>
        </p:spPr>
      </p:pic>
      <p:sp>
        <p:nvSpPr>
          <p:cNvPr id="67" name="文本框 66">
            <a:extLst>
              <a:ext uri="{FF2B5EF4-FFF2-40B4-BE49-F238E27FC236}">
                <a16:creationId xmlns:a16="http://schemas.microsoft.com/office/drawing/2014/main" id="{CBE51138-3256-DC82-5A66-8D2092EB13CF}"/>
              </a:ext>
            </a:extLst>
          </p:cNvPr>
          <p:cNvSpPr txBox="1"/>
          <p:nvPr/>
        </p:nvSpPr>
        <p:spPr>
          <a:xfrm>
            <a:off x="6445530" y="3037188"/>
            <a:ext cx="2773979" cy="861774"/>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table results are in the result folder "phagcn_prediction.csv"</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82532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9D049-2B57-8B20-965A-3189AFA76341}"/>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3DAF7B2-9CB4-DD23-4295-B12F01D1CFAD}"/>
              </a:ext>
            </a:extLst>
          </p:cNvPr>
          <p:cNvPicPr>
            <a:picLocks noChangeAspect="1"/>
          </p:cNvPicPr>
          <p:nvPr/>
        </p:nvPicPr>
        <p:blipFill>
          <a:blip r:embed="rId2"/>
          <a:stretch>
            <a:fillRect/>
          </a:stretch>
        </p:blipFill>
        <p:spPr>
          <a:xfrm>
            <a:off x="3149378" y="947061"/>
            <a:ext cx="6332614" cy="5372850"/>
          </a:xfrm>
          <a:prstGeom prst="rect">
            <a:avLst/>
          </a:prstGeom>
        </p:spPr>
      </p:pic>
      <p:sp>
        <p:nvSpPr>
          <p:cNvPr id="7" name="Text Box 65">
            <a:extLst>
              <a:ext uri="{FF2B5EF4-FFF2-40B4-BE49-F238E27FC236}">
                <a16:creationId xmlns:a16="http://schemas.microsoft.com/office/drawing/2014/main" id="{CE1B587B-E1A1-79F6-F317-7CB0AE860186}"/>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5F73BD11-0BE5-395B-D89E-74EB431FD2B1}"/>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9B4E4F4E-601B-B0A9-9BD7-1D41961FF3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5DB1D4AF-471C-3CF4-A598-F3FF17629B7E}"/>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550883E2-009C-787E-EAF4-7681D11C2F00}"/>
              </a:ext>
            </a:extLst>
          </p:cNvPr>
          <p:cNvSpPr txBox="1"/>
          <p:nvPr/>
        </p:nvSpPr>
        <p:spPr>
          <a:xfrm>
            <a:off x="239535" y="198120"/>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PhaTYP</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Life style identification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6D3D5995-9B0D-858E-3D58-C051D4063F37}"/>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grpSp>
        <p:nvGrpSpPr>
          <p:cNvPr id="36" name="组合 35">
            <a:extLst>
              <a:ext uri="{FF2B5EF4-FFF2-40B4-BE49-F238E27FC236}">
                <a16:creationId xmlns:a16="http://schemas.microsoft.com/office/drawing/2014/main" id="{76E03E8D-5242-417D-815D-B76C9E3A16B0}"/>
              </a:ext>
            </a:extLst>
          </p:cNvPr>
          <p:cNvGrpSpPr/>
          <p:nvPr/>
        </p:nvGrpSpPr>
        <p:grpSpPr>
          <a:xfrm>
            <a:off x="44654" y="1559863"/>
            <a:ext cx="6289103" cy="3682172"/>
            <a:chOff x="275728" y="1785192"/>
            <a:chExt cx="6289103" cy="3682172"/>
          </a:xfrm>
        </p:grpSpPr>
        <p:sp>
          <p:nvSpPr>
            <p:cNvPr id="5" name="文本框 4">
              <a:extLst>
                <a:ext uri="{FF2B5EF4-FFF2-40B4-BE49-F238E27FC236}">
                  <a16:creationId xmlns:a16="http://schemas.microsoft.com/office/drawing/2014/main" id="{7C2935C8-54D4-D227-75E6-ED0A8A73087D}"/>
                </a:ext>
              </a:extLst>
            </p:cNvPr>
            <p:cNvSpPr txBox="1"/>
            <p:nvPr/>
          </p:nvSpPr>
          <p:spPr>
            <a:xfrm>
              <a:off x="326619" y="1819515"/>
              <a:ext cx="257438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phage genomes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D335508C-D8F8-6AB4-A9DF-8E1B5B4EAD1E}"/>
                </a:ext>
              </a:extLst>
            </p:cNvPr>
            <p:cNvCxnSpPr>
              <a:cxnSpLocks/>
            </p:cNvCxnSpPr>
            <p:nvPr/>
          </p:nvCxnSpPr>
          <p:spPr>
            <a:xfrm flipH="1">
              <a:off x="2855741" y="2173458"/>
              <a:ext cx="41480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0EFD9D8-4F20-00CE-3E18-A5D55E4F842E}"/>
                </a:ext>
              </a:extLst>
            </p:cNvPr>
            <p:cNvSpPr txBox="1"/>
            <p:nvPr/>
          </p:nvSpPr>
          <p:spPr>
            <a:xfrm>
              <a:off x="311959" y="3158237"/>
              <a:ext cx="2827223"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580F8515-E056-9464-2B2D-5EDEA8B364F5}"/>
                </a:ext>
              </a:extLst>
            </p:cNvPr>
            <p:cNvCxnSpPr>
              <a:cxnSpLocks/>
            </p:cNvCxnSpPr>
            <p:nvPr/>
          </p:nvCxnSpPr>
          <p:spPr>
            <a:xfrm flipH="1">
              <a:off x="2813922" y="3452899"/>
              <a:ext cx="456624"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21C3A4CE-FD47-06AF-6405-0B1F7C26929C}"/>
                </a:ext>
              </a:extLst>
            </p:cNvPr>
            <p:cNvSpPr/>
            <p:nvPr/>
          </p:nvSpPr>
          <p:spPr>
            <a:xfrm>
              <a:off x="3415622" y="3057334"/>
              <a:ext cx="3147548" cy="127214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10BD9823-EF8C-1DA3-2034-C82C432098C8}"/>
                </a:ext>
              </a:extLst>
            </p:cNvPr>
            <p:cNvSpPr/>
            <p:nvPr/>
          </p:nvSpPr>
          <p:spPr>
            <a:xfrm>
              <a:off x="3415621" y="4343992"/>
              <a:ext cx="3147549" cy="10579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26">
              <a:extLst>
                <a:ext uri="{FF2B5EF4-FFF2-40B4-BE49-F238E27FC236}">
                  <a16:creationId xmlns:a16="http://schemas.microsoft.com/office/drawing/2014/main" id="{794C05D7-5557-1FF7-7B18-3B468E1CB6B4}"/>
                </a:ext>
              </a:extLst>
            </p:cNvPr>
            <p:cNvCxnSpPr>
              <a:cxnSpLocks/>
            </p:cNvCxnSpPr>
            <p:nvPr/>
          </p:nvCxnSpPr>
          <p:spPr>
            <a:xfrm flipH="1">
              <a:off x="2899736" y="4959925"/>
              <a:ext cx="421123"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2EE8C62-22B6-32E1-1224-62CB89F83523}"/>
                </a:ext>
              </a:extLst>
            </p:cNvPr>
            <p:cNvSpPr txBox="1"/>
            <p:nvPr/>
          </p:nvSpPr>
          <p:spPr>
            <a:xfrm>
              <a:off x="275728" y="4267035"/>
              <a:ext cx="2834570"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minimum contig length of the filter (contigs shorter than this length are not included in the calculation)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AC8C6B8E-CDAF-89E7-775C-22AE09766C3A}"/>
                </a:ext>
              </a:extLst>
            </p:cNvPr>
            <p:cNvSpPr/>
            <p:nvPr/>
          </p:nvSpPr>
          <p:spPr>
            <a:xfrm>
              <a:off x="3415621" y="1785192"/>
              <a:ext cx="3149210" cy="127214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7" name="文本框 36">
            <a:extLst>
              <a:ext uri="{FF2B5EF4-FFF2-40B4-BE49-F238E27FC236}">
                <a16:creationId xmlns:a16="http://schemas.microsoft.com/office/drawing/2014/main" id="{163B0554-AFDD-2B38-ACD5-EC47FB9514AB}"/>
              </a:ext>
            </a:extLst>
          </p:cNvPr>
          <p:cNvSpPr txBox="1"/>
          <p:nvPr/>
        </p:nvSpPr>
        <p:spPr>
          <a:xfrm>
            <a:off x="175285" y="6305394"/>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completed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F82F1EED-E458-7F22-3A31-0FC88CA67DB9}"/>
              </a:ext>
            </a:extLst>
          </p:cNvPr>
          <p:cNvSpPr txBox="1"/>
          <p:nvPr/>
        </p:nvSpPr>
        <p:spPr>
          <a:xfrm>
            <a:off x="3364493" y="6319911"/>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3" name="直接箭头连接符 42">
            <a:extLst>
              <a:ext uri="{FF2B5EF4-FFF2-40B4-BE49-F238E27FC236}">
                <a16:creationId xmlns:a16="http://schemas.microsoft.com/office/drawing/2014/main" id="{2AF78660-1CE0-47F1-3746-F471328DDA6E}"/>
              </a:ext>
            </a:extLst>
          </p:cNvPr>
          <p:cNvCxnSpPr>
            <a:cxnSpLocks/>
          </p:cNvCxnSpPr>
          <p:nvPr/>
        </p:nvCxnSpPr>
        <p:spPr>
          <a:xfrm>
            <a:off x="8691632" y="2864714"/>
            <a:ext cx="92537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D1C6699E-0147-921F-888A-22E0469B3070}"/>
              </a:ext>
            </a:extLst>
          </p:cNvPr>
          <p:cNvCxnSpPr>
            <a:cxnSpLocks/>
            <a:endCxn id="46" idx="1"/>
          </p:cNvCxnSpPr>
          <p:nvPr/>
        </p:nvCxnSpPr>
        <p:spPr>
          <a:xfrm>
            <a:off x="8691632" y="4909625"/>
            <a:ext cx="1409219" cy="100131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4D1B8552-4BFA-FB4B-DBBA-3D69D58E7CC6}"/>
              </a:ext>
            </a:extLst>
          </p:cNvPr>
          <p:cNvSpPr txBox="1"/>
          <p:nvPr/>
        </p:nvSpPr>
        <p:spPr>
          <a:xfrm>
            <a:off x="10100851" y="5449274"/>
            <a:ext cx="1898543"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this button to display the table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a:extLst>
              <a:ext uri="{FF2B5EF4-FFF2-40B4-BE49-F238E27FC236}">
                <a16:creationId xmlns:a16="http://schemas.microsoft.com/office/drawing/2014/main" id="{0D0E7D28-C79F-015A-5DFA-8066DD33D841}"/>
              </a:ext>
            </a:extLst>
          </p:cNvPr>
          <p:cNvSpPr txBox="1"/>
          <p:nvPr/>
        </p:nvSpPr>
        <p:spPr>
          <a:xfrm>
            <a:off x="9638963" y="922088"/>
            <a:ext cx="2373193" cy="4500143"/>
          </a:xfrm>
          <a:prstGeom prst="rect">
            <a:avLst/>
          </a:prstGeom>
          <a:noFill/>
        </p:spPr>
        <p:txBody>
          <a:bodyPr wrap="square">
            <a:spAutoFit/>
          </a:bodyPr>
          <a:lstStyle/>
          <a:p>
            <a:pPr>
              <a:lnSpc>
                <a:spcPct val="12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results are shown as follows: The first column is the name of the contigs, the second column is the discriminant category, and if it is a virulent bacteriophage, it is displayed as "virulent"; otherwise, it is "Lysogen", and the third column is the discriminant score. A score close to "1" indicates a higher possibility that it is "Lysogen", and a score close to "0" indicates a higher possibility that it is "virulent"</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文本框 66">
            <a:extLst>
              <a:ext uri="{FF2B5EF4-FFF2-40B4-BE49-F238E27FC236}">
                <a16:creationId xmlns:a16="http://schemas.microsoft.com/office/drawing/2014/main" id="{83BBB5D7-4B03-9CD0-2949-E453653CF9D1}"/>
              </a:ext>
            </a:extLst>
          </p:cNvPr>
          <p:cNvSpPr txBox="1"/>
          <p:nvPr/>
        </p:nvSpPr>
        <p:spPr>
          <a:xfrm>
            <a:off x="6445530" y="3037188"/>
            <a:ext cx="2773979" cy="861774"/>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table results are in the result folder "lysogen_prediction.csv"</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BB4C2ECB-28F5-1B41-D244-8262F4222A56}"/>
              </a:ext>
            </a:extLst>
          </p:cNvPr>
          <p:cNvPicPr>
            <a:picLocks noChangeAspect="1"/>
          </p:cNvPicPr>
          <p:nvPr/>
        </p:nvPicPr>
        <p:blipFill>
          <a:blip r:embed="rId4"/>
          <a:stretch>
            <a:fillRect/>
          </a:stretch>
        </p:blipFill>
        <p:spPr>
          <a:xfrm>
            <a:off x="192606" y="5394500"/>
            <a:ext cx="2666558" cy="947225"/>
          </a:xfrm>
          <a:prstGeom prst="rect">
            <a:avLst/>
          </a:prstGeom>
        </p:spPr>
      </p:pic>
      <p:pic>
        <p:nvPicPr>
          <p:cNvPr id="22" name="图片 21">
            <a:extLst>
              <a:ext uri="{FF2B5EF4-FFF2-40B4-BE49-F238E27FC236}">
                <a16:creationId xmlns:a16="http://schemas.microsoft.com/office/drawing/2014/main" id="{E915FBE5-BB46-3559-C69D-0E4591759C48}"/>
              </a:ext>
            </a:extLst>
          </p:cNvPr>
          <p:cNvPicPr>
            <a:picLocks noChangeAspect="1"/>
          </p:cNvPicPr>
          <p:nvPr/>
        </p:nvPicPr>
        <p:blipFill>
          <a:blip r:embed="rId5"/>
          <a:stretch>
            <a:fillRect/>
          </a:stretch>
        </p:blipFill>
        <p:spPr>
          <a:xfrm>
            <a:off x="6397062" y="1817847"/>
            <a:ext cx="2863280" cy="809188"/>
          </a:xfrm>
          <a:prstGeom prst="rect">
            <a:avLst/>
          </a:prstGeom>
        </p:spPr>
      </p:pic>
    </p:spTree>
    <p:extLst>
      <p:ext uri="{BB962C8B-B14F-4D97-AF65-F5344CB8AC3E}">
        <p14:creationId xmlns:p14="http://schemas.microsoft.com/office/powerpoint/2010/main" val="2563604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654B0-5881-CC96-2928-6775FC665C7A}"/>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CAAF9401-2229-F12D-9ADE-CACF1D8FB763}"/>
              </a:ext>
            </a:extLst>
          </p:cNvPr>
          <p:cNvPicPr>
            <a:picLocks noChangeAspect="1"/>
          </p:cNvPicPr>
          <p:nvPr/>
        </p:nvPicPr>
        <p:blipFill>
          <a:blip r:embed="rId2"/>
          <a:stretch>
            <a:fillRect/>
          </a:stretch>
        </p:blipFill>
        <p:spPr>
          <a:xfrm>
            <a:off x="3149805" y="936422"/>
            <a:ext cx="6251730" cy="5363323"/>
          </a:xfrm>
          <a:prstGeom prst="rect">
            <a:avLst/>
          </a:prstGeom>
        </p:spPr>
      </p:pic>
      <p:sp>
        <p:nvSpPr>
          <p:cNvPr id="7" name="Text Box 65">
            <a:extLst>
              <a:ext uri="{FF2B5EF4-FFF2-40B4-BE49-F238E27FC236}">
                <a16:creationId xmlns:a16="http://schemas.microsoft.com/office/drawing/2014/main" id="{A991D1AC-6E2B-2AB8-570D-2F7C040775DF}"/>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CEE4D927-9F67-746C-7258-E743F231912D}"/>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CBD9266B-FC37-1F08-FD22-8C6802B820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7277732B-8F2A-3DF5-3B48-54C53500A0BD}"/>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16420B0D-1CDB-683D-89DF-1227D37C2C82}"/>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Cherry – Host prediction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3ADF74E4-56DE-509D-D508-610568DCD55D}"/>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grpSp>
        <p:nvGrpSpPr>
          <p:cNvPr id="36" name="组合 35">
            <a:extLst>
              <a:ext uri="{FF2B5EF4-FFF2-40B4-BE49-F238E27FC236}">
                <a16:creationId xmlns:a16="http://schemas.microsoft.com/office/drawing/2014/main" id="{5E8174DC-E600-C960-38F8-128A221C72C0}"/>
              </a:ext>
            </a:extLst>
          </p:cNvPr>
          <p:cNvGrpSpPr/>
          <p:nvPr/>
        </p:nvGrpSpPr>
        <p:grpSpPr>
          <a:xfrm>
            <a:off x="44654" y="1559863"/>
            <a:ext cx="6289103" cy="3682172"/>
            <a:chOff x="275728" y="1785192"/>
            <a:chExt cx="6289103" cy="3682172"/>
          </a:xfrm>
        </p:grpSpPr>
        <p:sp>
          <p:nvSpPr>
            <p:cNvPr id="5" name="文本框 4">
              <a:extLst>
                <a:ext uri="{FF2B5EF4-FFF2-40B4-BE49-F238E27FC236}">
                  <a16:creationId xmlns:a16="http://schemas.microsoft.com/office/drawing/2014/main" id="{5EFB0E73-4ED3-6E1A-E113-0EC02759F19E}"/>
                </a:ext>
              </a:extLst>
            </p:cNvPr>
            <p:cNvSpPr txBox="1"/>
            <p:nvPr/>
          </p:nvSpPr>
          <p:spPr>
            <a:xfrm>
              <a:off x="326619" y="1819515"/>
              <a:ext cx="257438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phage genomes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719B68C0-C943-9184-3911-573CAD32A206}"/>
                </a:ext>
              </a:extLst>
            </p:cNvPr>
            <p:cNvCxnSpPr>
              <a:cxnSpLocks/>
            </p:cNvCxnSpPr>
            <p:nvPr/>
          </p:nvCxnSpPr>
          <p:spPr>
            <a:xfrm flipH="1">
              <a:off x="2855741" y="2173458"/>
              <a:ext cx="41480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88D6E12-9E0E-8C9A-5EE7-AF93506A88A0}"/>
                </a:ext>
              </a:extLst>
            </p:cNvPr>
            <p:cNvSpPr txBox="1"/>
            <p:nvPr/>
          </p:nvSpPr>
          <p:spPr>
            <a:xfrm>
              <a:off x="311959" y="3158237"/>
              <a:ext cx="2827223"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E8369BB9-1013-FF6C-F33D-7BCB7D5F1890}"/>
                </a:ext>
              </a:extLst>
            </p:cNvPr>
            <p:cNvCxnSpPr>
              <a:cxnSpLocks/>
            </p:cNvCxnSpPr>
            <p:nvPr/>
          </p:nvCxnSpPr>
          <p:spPr>
            <a:xfrm flipH="1">
              <a:off x="2813922" y="3452899"/>
              <a:ext cx="456624"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1F602A3-537E-F653-D3FD-C5984DC5F825}"/>
                </a:ext>
              </a:extLst>
            </p:cNvPr>
            <p:cNvSpPr/>
            <p:nvPr/>
          </p:nvSpPr>
          <p:spPr>
            <a:xfrm>
              <a:off x="3415622" y="3057334"/>
              <a:ext cx="3147548" cy="127214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C74CD704-DABC-A875-A961-40385D2CF723}"/>
                </a:ext>
              </a:extLst>
            </p:cNvPr>
            <p:cNvSpPr/>
            <p:nvPr/>
          </p:nvSpPr>
          <p:spPr>
            <a:xfrm>
              <a:off x="3415621" y="4343992"/>
              <a:ext cx="3147549" cy="105798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26">
              <a:extLst>
                <a:ext uri="{FF2B5EF4-FFF2-40B4-BE49-F238E27FC236}">
                  <a16:creationId xmlns:a16="http://schemas.microsoft.com/office/drawing/2014/main" id="{7F1F32D0-9C84-2696-3D4B-55DA39987CB3}"/>
                </a:ext>
              </a:extLst>
            </p:cNvPr>
            <p:cNvCxnSpPr>
              <a:cxnSpLocks/>
            </p:cNvCxnSpPr>
            <p:nvPr/>
          </p:nvCxnSpPr>
          <p:spPr>
            <a:xfrm flipH="1">
              <a:off x="2899736" y="4959925"/>
              <a:ext cx="421123"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EF3FD6B-6ECE-4B72-35DB-4A3D624781C6}"/>
                </a:ext>
              </a:extLst>
            </p:cNvPr>
            <p:cNvSpPr txBox="1"/>
            <p:nvPr/>
          </p:nvSpPr>
          <p:spPr>
            <a:xfrm>
              <a:off x="275728" y="4267035"/>
              <a:ext cx="2834570"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minimum contig length of the filter (contigs shorter than this length are not included in the calculation)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FE208783-E0C6-E473-7208-9B9589DE397F}"/>
                </a:ext>
              </a:extLst>
            </p:cNvPr>
            <p:cNvSpPr/>
            <p:nvPr/>
          </p:nvSpPr>
          <p:spPr>
            <a:xfrm>
              <a:off x="3415621" y="1785192"/>
              <a:ext cx="3149210" cy="127214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7" name="文本框 36">
            <a:extLst>
              <a:ext uri="{FF2B5EF4-FFF2-40B4-BE49-F238E27FC236}">
                <a16:creationId xmlns:a16="http://schemas.microsoft.com/office/drawing/2014/main" id="{907A5773-87D5-4734-AA9B-98E2C26E0D2A}"/>
              </a:ext>
            </a:extLst>
          </p:cNvPr>
          <p:cNvSpPr txBox="1"/>
          <p:nvPr/>
        </p:nvSpPr>
        <p:spPr>
          <a:xfrm>
            <a:off x="175285" y="6305394"/>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completed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14AF2276-B5F8-B9A8-E755-4331860B7A5F}"/>
              </a:ext>
            </a:extLst>
          </p:cNvPr>
          <p:cNvSpPr txBox="1"/>
          <p:nvPr/>
        </p:nvSpPr>
        <p:spPr>
          <a:xfrm>
            <a:off x="3364493" y="6319911"/>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3" name="直接箭头连接符 42">
            <a:extLst>
              <a:ext uri="{FF2B5EF4-FFF2-40B4-BE49-F238E27FC236}">
                <a16:creationId xmlns:a16="http://schemas.microsoft.com/office/drawing/2014/main" id="{477ED92B-C024-29A4-4D97-C05A6CB93F51}"/>
              </a:ext>
            </a:extLst>
          </p:cNvPr>
          <p:cNvCxnSpPr>
            <a:cxnSpLocks/>
          </p:cNvCxnSpPr>
          <p:nvPr/>
        </p:nvCxnSpPr>
        <p:spPr>
          <a:xfrm>
            <a:off x="8691632" y="2864714"/>
            <a:ext cx="925378"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29D998D-AB24-CF34-71C0-3745676F761F}"/>
              </a:ext>
            </a:extLst>
          </p:cNvPr>
          <p:cNvCxnSpPr>
            <a:cxnSpLocks/>
            <a:endCxn id="46" idx="1"/>
          </p:cNvCxnSpPr>
          <p:nvPr/>
        </p:nvCxnSpPr>
        <p:spPr>
          <a:xfrm>
            <a:off x="8691632" y="4793007"/>
            <a:ext cx="1220049" cy="138222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218AF2C-E3A3-305C-4911-725DAD04A717}"/>
              </a:ext>
            </a:extLst>
          </p:cNvPr>
          <p:cNvSpPr txBox="1"/>
          <p:nvPr/>
        </p:nvSpPr>
        <p:spPr>
          <a:xfrm>
            <a:off x="9911681" y="5713564"/>
            <a:ext cx="1898543"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this button to display the table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a:extLst>
              <a:ext uri="{FF2B5EF4-FFF2-40B4-BE49-F238E27FC236}">
                <a16:creationId xmlns:a16="http://schemas.microsoft.com/office/drawing/2014/main" id="{2F0562D0-A199-0636-2D14-BF908C2DEECD}"/>
              </a:ext>
            </a:extLst>
          </p:cNvPr>
          <p:cNvSpPr txBox="1"/>
          <p:nvPr/>
        </p:nvSpPr>
        <p:spPr>
          <a:xfrm>
            <a:off x="9603353" y="936422"/>
            <a:ext cx="2373193" cy="4777142"/>
          </a:xfrm>
          <a:prstGeom prst="rect">
            <a:avLst/>
          </a:prstGeom>
          <a:noFill/>
        </p:spPr>
        <p:txBody>
          <a:bodyPr wrap="square">
            <a:spAutoFit/>
          </a:bodyPr>
          <a:lstStyle/>
          <a:p>
            <a:pPr>
              <a:lnSpc>
                <a:spcPct val="12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results are as follows: The first column is the contigs name, the second column is the contigs length, the third column is the host identification category (family level), and the fourth column is the discriminant score. A score close to "1" indicates a higher possibility that it belongs to this category. The fifth column shows the discrimination method, where "CRISPR" represents the use of </a:t>
            </a:r>
            <a:r>
              <a:rPr lang="en-US" altLang="zh-CN" sz="1500" dirty="0" err="1">
                <a:latin typeface="Times New Roman" panose="02020603050405020304" pitchFamily="18" charset="0"/>
                <a:ea typeface="宋体" panose="02010600030101010101" pitchFamily="2" charset="-122"/>
                <a:cs typeface="Times New Roman" panose="02020603050405020304" pitchFamily="18" charset="0"/>
              </a:rPr>
              <a:t>crispr</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for host matching</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文本框 66">
            <a:extLst>
              <a:ext uri="{FF2B5EF4-FFF2-40B4-BE49-F238E27FC236}">
                <a16:creationId xmlns:a16="http://schemas.microsoft.com/office/drawing/2014/main" id="{765D12B1-0428-E438-3D60-E5DDC6895A83}"/>
              </a:ext>
            </a:extLst>
          </p:cNvPr>
          <p:cNvSpPr txBox="1"/>
          <p:nvPr/>
        </p:nvSpPr>
        <p:spPr>
          <a:xfrm>
            <a:off x="6445530" y="3037188"/>
            <a:ext cx="2773979" cy="830997"/>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table results are in the result folder “cherry_prediction.csv"</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702C6F53-A728-E9E9-1BF9-C0CD1C9B60C5}"/>
              </a:ext>
            </a:extLst>
          </p:cNvPr>
          <p:cNvPicPr>
            <a:picLocks noChangeAspect="1"/>
          </p:cNvPicPr>
          <p:nvPr/>
        </p:nvPicPr>
        <p:blipFill>
          <a:blip r:embed="rId4"/>
          <a:stretch>
            <a:fillRect/>
          </a:stretch>
        </p:blipFill>
        <p:spPr>
          <a:xfrm>
            <a:off x="197585" y="5427487"/>
            <a:ext cx="2652680" cy="920961"/>
          </a:xfrm>
          <a:prstGeom prst="rect">
            <a:avLst/>
          </a:prstGeom>
        </p:spPr>
      </p:pic>
      <p:pic>
        <p:nvPicPr>
          <p:cNvPr id="23" name="图片 22">
            <a:extLst>
              <a:ext uri="{FF2B5EF4-FFF2-40B4-BE49-F238E27FC236}">
                <a16:creationId xmlns:a16="http://schemas.microsoft.com/office/drawing/2014/main" id="{DFC79643-A587-2D3F-93D4-5BD0AB1B7A93}"/>
              </a:ext>
            </a:extLst>
          </p:cNvPr>
          <p:cNvPicPr>
            <a:picLocks noChangeAspect="1"/>
          </p:cNvPicPr>
          <p:nvPr/>
        </p:nvPicPr>
        <p:blipFill>
          <a:blip r:embed="rId5"/>
          <a:stretch>
            <a:fillRect/>
          </a:stretch>
        </p:blipFill>
        <p:spPr>
          <a:xfrm>
            <a:off x="6388367" y="1780895"/>
            <a:ext cx="2887413" cy="497457"/>
          </a:xfrm>
          <a:prstGeom prst="rect">
            <a:avLst/>
          </a:prstGeom>
        </p:spPr>
      </p:pic>
    </p:spTree>
    <p:extLst>
      <p:ext uri="{BB962C8B-B14F-4D97-AF65-F5344CB8AC3E}">
        <p14:creationId xmlns:p14="http://schemas.microsoft.com/office/powerpoint/2010/main" val="217846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28A83-A05E-9DB7-21DE-5A0C879AB46C}"/>
            </a:ext>
          </a:extLst>
        </p:cNvPr>
        <p:cNvGrpSpPr/>
        <p:nvPr/>
      </p:nvGrpSpPr>
      <p:grpSpPr>
        <a:xfrm>
          <a:off x="0" y="0"/>
          <a:ext cx="0" cy="0"/>
          <a:chOff x="0" y="0"/>
          <a:chExt cx="0" cy="0"/>
        </a:xfrm>
      </p:grpSpPr>
      <p:pic>
        <p:nvPicPr>
          <p:cNvPr id="32" name="图片 31">
            <a:extLst>
              <a:ext uri="{FF2B5EF4-FFF2-40B4-BE49-F238E27FC236}">
                <a16:creationId xmlns:a16="http://schemas.microsoft.com/office/drawing/2014/main" id="{B016AB65-5FCA-6B01-D1C0-025F1A5433DE}"/>
              </a:ext>
            </a:extLst>
          </p:cNvPr>
          <p:cNvPicPr>
            <a:picLocks noChangeAspect="1"/>
          </p:cNvPicPr>
          <p:nvPr/>
        </p:nvPicPr>
        <p:blipFill>
          <a:blip r:embed="rId2"/>
          <a:stretch>
            <a:fillRect/>
          </a:stretch>
        </p:blipFill>
        <p:spPr>
          <a:xfrm>
            <a:off x="5407318" y="846200"/>
            <a:ext cx="6420040" cy="2697577"/>
          </a:xfrm>
          <a:prstGeom prst="rect">
            <a:avLst/>
          </a:prstGeom>
        </p:spPr>
      </p:pic>
      <p:sp>
        <p:nvSpPr>
          <p:cNvPr id="7" name="Text Box 65">
            <a:extLst>
              <a:ext uri="{FF2B5EF4-FFF2-40B4-BE49-F238E27FC236}">
                <a16:creationId xmlns:a16="http://schemas.microsoft.com/office/drawing/2014/main" id="{66E43900-797C-916A-BC8C-2D8CAED1B331}"/>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AC9B7F69-7F39-3FEB-2A0F-1EDF3DEABA9C}"/>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B350A4ED-E364-A83F-2160-2B1BFCD097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FE5EF15C-6DD1-6B0E-1BF9-080CECEFEAD2}"/>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B83A7FA6-5F28-4511-F04E-7318B6CAAA31}"/>
              </a:ext>
            </a:extLst>
          </p:cNvPr>
          <p:cNvSpPr txBox="1"/>
          <p:nvPr/>
        </p:nvSpPr>
        <p:spPr>
          <a:xfrm>
            <a:off x="239535" y="198120"/>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Genomad</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 Mobile elements identification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650EE9D8-74FC-AAE3-67B1-0439B162211A}"/>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22" name="图片 21">
            <a:extLst>
              <a:ext uri="{FF2B5EF4-FFF2-40B4-BE49-F238E27FC236}">
                <a16:creationId xmlns:a16="http://schemas.microsoft.com/office/drawing/2014/main" id="{68D0B99F-D3B7-697F-4BB1-27F4DEF12743}"/>
              </a:ext>
            </a:extLst>
          </p:cNvPr>
          <p:cNvPicPr>
            <a:picLocks noChangeAspect="1"/>
          </p:cNvPicPr>
          <p:nvPr/>
        </p:nvPicPr>
        <p:blipFill>
          <a:blip r:embed="rId4"/>
          <a:stretch>
            <a:fillRect/>
          </a:stretch>
        </p:blipFill>
        <p:spPr>
          <a:xfrm>
            <a:off x="179844" y="2569444"/>
            <a:ext cx="5103861" cy="3698562"/>
          </a:xfrm>
          <a:prstGeom prst="rect">
            <a:avLst/>
          </a:prstGeom>
        </p:spPr>
      </p:pic>
      <p:pic>
        <p:nvPicPr>
          <p:cNvPr id="24" name="图片 23">
            <a:extLst>
              <a:ext uri="{FF2B5EF4-FFF2-40B4-BE49-F238E27FC236}">
                <a16:creationId xmlns:a16="http://schemas.microsoft.com/office/drawing/2014/main" id="{5B6A914D-F220-E7F6-BC6F-486B2D698132}"/>
              </a:ext>
            </a:extLst>
          </p:cNvPr>
          <p:cNvPicPr>
            <a:picLocks noChangeAspect="1"/>
          </p:cNvPicPr>
          <p:nvPr/>
        </p:nvPicPr>
        <p:blipFill>
          <a:blip r:embed="rId5"/>
          <a:stretch>
            <a:fillRect/>
          </a:stretch>
        </p:blipFill>
        <p:spPr>
          <a:xfrm>
            <a:off x="2734633" y="1699773"/>
            <a:ext cx="2514232" cy="682215"/>
          </a:xfrm>
          <a:prstGeom prst="rect">
            <a:avLst/>
          </a:prstGeom>
        </p:spPr>
      </p:pic>
      <p:sp>
        <p:nvSpPr>
          <p:cNvPr id="25" name="文本框 24">
            <a:extLst>
              <a:ext uri="{FF2B5EF4-FFF2-40B4-BE49-F238E27FC236}">
                <a16:creationId xmlns:a16="http://schemas.microsoft.com/office/drawing/2014/main" id="{ED0423CF-98E4-494A-AD18-8B76EFD8344F}"/>
              </a:ext>
            </a:extLst>
          </p:cNvPr>
          <p:cNvSpPr txBox="1"/>
          <p:nvPr/>
        </p:nvSpPr>
        <p:spPr>
          <a:xfrm>
            <a:off x="2348949" y="1142985"/>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completed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9" name="图片 28">
            <a:extLst>
              <a:ext uri="{FF2B5EF4-FFF2-40B4-BE49-F238E27FC236}">
                <a16:creationId xmlns:a16="http://schemas.microsoft.com/office/drawing/2014/main" id="{2626361B-1612-7169-6AFA-AC7F69281E0D}"/>
              </a:ext>
            </a:extLst>
          </p:cNvPr>
          <p:cNvPicPr>
            <a:picLocks noChangeAspect="1"/>
          </p:cNvPicPr>
          <p:nvPr/>
        </p:nvPicPr>
        <p:blipFill>
          <a:blip r:embed="rId6"/>
          <a:stretch>
            <a:fillRect/>
          </a:stretch>
        </p:blipFill>
        <p:spPr>
          <a:xfrm>
            <a:off x="5515928" y="3473449"/>
            <a:ext cx="6173005" cy="1862415"/>
          </a:xfrm>
          <a:prstGeom prst="rect">
            <a:avLst/>
          </a:prstGeom>
        </p:spPr>
      </p:pic>
      <p:sp>
        <p:nvSpPr>
          <p:cNvPr id="30" name="内容占位符 2">
            <a:extLst>
              <a:ext uri="{FF2B5EF4-FFF2-40B4-BE49-F238E27FC236}">
                <a16:creationId xmlns:a16="http://schemas.microsoft.com/office/drawing/2014/main" id="{65D56209-AE75-1E9E-6A8D-FAF5D7B62D94}"/>
              </a:ext>
            </a:extLst>
          </p:cNvPr>
          <p:cNvSpPr txBox="1">
            <a:spLocks/>
          </p:cNvSpPr>
          <p:nvPr/>
        </p:nvSpPr>
        <p:spPr>
          <a:xfrm>
            <a:off x="5544064" y="5470327"/>
            <a:ext cx="7126238" cy="1535228"/>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300" dirty="0">
                <a:latin typeface="Times New Roman" panose="02020603050405020304" pitchFamily="18" charset="0"/>
                <a:ea typeface="宋体" panose="02010600030101010101" pitchFamily="2" charset="-122"/>
                <a:cs typeface="Times New Roman" panose="02020603050405020304" pitchFamily="18" charset="0"/>
              </a:rPr>
              <a:t>Interpretation results can be reference: https://github.com/apcamargo/genomad/</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a:extLst>
              <a:ext uri="{FF2B5EF4-FFF2-40B4-BE49-F238E27FC236}">
                <a16:creationId xmlns:a16="http://schemas.microsoft.com/office/drawing/2014/main" id="{E844E493-0C9E-FDFA-EA9B-59F7D87565F0}"/>
              </a:ext>
            </a:extLst>
          </p:cNvPr>
          <p:cNvSpPr txBox="1"/>
          <p:nvPr/>
        </p:nvSpPr>
        <p:spPr>
          <a:xfrm>
            <a:off x="239535" y="3758325"/>
            <a:ext cx="257438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bacterial genomes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2DF01E12-D633-D8E1-BC25-90BB2F184226}"/>
              </a:ext>
            </a:extLst>
          </p:cNvPr>
          <p:cNvSpPr txBox="1"/>
          <p:nvPr/>
        </p:nvSpPr>
        <p:spPr>
          <a:xfrm>
            <a:off x="239535" y="4969680"/>
            <a:ext cx="2827223"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0219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ECB9EBE-4FE7-DB3E-9063-6224DB1CBA17}"/>
              </a:ext>
            </a:extLst>
          </p:cNvPr>
          <p:cNvGrpSpPr/>
          <p:nvPr/>
        </p:nvGrpSpPr>
        <p:grpSpPr>
          <a:xfrm>
            <a:off x="11027415" y="40004"/>
            <a:ext cx="984741" cy="1144905"/>
            <a:chOff x="1495425" y="1654782"/>
            <a:chExt cx="1331306" cy="1531330"/>
          </a:xfrm>
        </p:grpSpPr>
        <p:pic>
          <p:nvPicPr>
            <p:cNvPr id="6" name="Picture 2" descr="华中农业大学logo图片_企业LOGO标志_标志图标_图行天下图库">
              <a:extLst>
                <a:ext uri="{FF2B5EF4-FFF2-40B4-BE49-F238E27FC236}">
                  <a16:creationId xmlns:a16="http://schemas.microsoft.com/office/drawing/2014/main" id="{6F2F4EFA-8FDA-3185-2DFE-681043D9BC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id="{23B069D0-3E63-B24E-3F93-B65118B0F020}"/>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4" name="Straight Connector 52"/>
          <p:cNvCxnSpPr/>
          <p:nvPr/>
        </p:nvCxnSpPr>
        <p:spPr>
          <a:xfrm flipV="1">
            <a:off x="239534"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5" name="Text Box 65"/>
          <p:cNvSpPr txBox="1"/>
          <p:nvPr/>
        </p:nvSpPr>
        <p:spPr>
          <a:xfrm>
            <a:off x="184367" y="-2396"/>
            <a:ext cx="8215532"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ea typeface="黑体" panose="02010609060101010101" charset="-122"/>
                <a:cs typeface="Times New Roman" panose="02020603050405020304" pitchFamily="18" charset="0"/>
              </a:rPr>
              <a:t>Research Status of Integrated Bioinformatics Analysis Platforms at Home and Abroad</a:t>
            </a:r>
            <a:endParaRPr lang="zh-CN" altLang="en-GB" sz="24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21" name="组合 20">
            <a:extLst>
              <a:ext uri="{FF2B5EF4-FFF2-40B4-BE49-F238E27FC236}">
                <a16:creationId xmlns:a16="http://schemas.microsoft.com/office/drawing/2014/main" id="{C976B437-DB75-FEA4-2FED-D27D8CD56289}"/>
              </a:ext>
            </a:extLst>
          </p:cNvPr>
          <p:cNvGrpSpPr/>
          <p:nvPr/>
        </p:nvGrpSpPr>
        <p:grpSpPr>
          <a:xfrm>
            <a:off x="4721165" y="3949612"/>
            <a:ext cx="3316010" cy="2305791"/>
            <a:chOff x="455545" y="2531257"/>
            <a:chExt cx="4626969" cy="3288624"/>
          </a:xfrm>
        </p:grpSpPr>
        <p:grpSp>
          <p:nvGrpSpPr>
            <p:cNvPr id="12" name="组合 11">
              <a:extLst>
                <a:ext uri="{FF2B5EF4-FFF2-40B4-BE49-F238E27FC236}">
                  <a16:creationId xmlns:a16="http://schemas.microsoft.com/office/drawing/2014/main" id="{C42C837B-E3A3-A560-EA31-D8B80CB08DE7}"/>
                </a:ext>
              </a:extLst>
            </p:cNvPr>
            <p:cNvGrpSpPr/>
            <p:nvPr/>
          </p:nvGrpSpPr>
          <p:grpSpPr>
            <a:xfrm>
              <a:off x="483770" y="4324247"/>
              <a:ext cx="4598744" cy="1495634"/>
              <a:chOff x="479067" y="3224108"/>
              <a:chExt cx="4598744" cy="1495634"/>
            </a:xfrm>
          </p:grpSpPr>
          <p:pic>
            <p:nvPicPr>
              <p:cNvPr id="7" name="图片 6">
                <a:extLst>
                  <a:ext uri="{FF2B5EF4-FFF2-40B4-BE49-F238E27FC236}">
                    <a16:creationId xmlns:a16="http://schemas.microsoft.com/office/drawing/2014/main" id="{F5F9BC68-1C4E-9E0B-D69F-D0BB1D93E741}"/>
                  </a:ext>
                </a:extLst>
              </p:cNvPr>
              <p:cNvPicPr>
                <a:picLocks noChangeAspect="1"/>
              </p:cNvPicPr>
              <p:nvPr/>
            </p:nvPicPr>
            <p:blipFill>
              <a:blip r:embed="rId3"/>
              <a:stretch>
                <a:fillRect/>
              </a:stretch>
            </p:blipFill>
            <p:spPr>
              <a:xfrm>
                <a:off x="479067" y="3224108"/>
                <a:ext cx="1867161" cy="1495634"/>
              </a:xfrm>
              <a:prstGeom prst="rect">
                <a:avLst/>
              </a:prstGeom>
            </p:spPr>
          </p:pic>
          <p:pic>
            <p:nvPicPr>
              <p:cNvPr id="9" name="图片 8">
                <a:extLst>
                  <a:ext uri="{FF2B5EF4-FFF2-40B4-BE49-F238E27FC236}">
                    <a16:creationId xmlns:a16="http://schemas.microsoft.com/office/drawing/2014/main" id="{E4A72B03-639A-F31D-21A4-1B727DEDD4DB}"/>
                  </a:ext>
                </a:extLst>
              </p:cNvPr>
              <p:cNvPicPr>
                <a:picLocks noChangeAspect="1"/>
              </p:cNvPicPr>
              <p:nvPr/>
            </p:nvPicPr>
            <p:blipFill>
              <a:blip r:embed="rId4"/>
              <a:stretch>
                <a:fillRect/>
              </a:stretch>
            </p:blipFill>
            <p:spPr>
              <a:xfrm>
                <a:off x="2943913" y="3224108"/>
                <a:ext cx="2133898" cy="1438476"/>
              </a:xfrm>
              <a:prstGeom prst="rect">
                <a:avLst/>
              </a:prstGeom>
            </p:spPr>
          </p:pic>
        </p:grpSp>
        <p:pic>
          <p:nvPicPr>
            <p:cNvPr id="18" name="图片 17">
              <a:extLst>
                <a:ext uri="{FF2B5EF4-FFF2-40B4-BE49-F238E27FC236}">
                  <a16:creationId xmlns:a16="http://schemas.microsoft.com/office/drawing/2014/main" id="{C2725726-6AC9-006A-F48C-84CC25E965A4}"/>
                </a:ext>
              </a:extLst>
            </p:cNvPr>
            <p:cNvPicPr>
              <a:picLocks noChangeAspect="1"/>
            </p:cNvPicPr>
            <p:nvPr/>
          </p:nvPicPr>
          <p:blipFill>
            <a:blip r:embed="rId5"/>
            <a:stretch>
              <a:fillRect/>
            </a:stretch>
          </p:blipFill>
          <p:spPr>
            <a:xfrm>
              <a:off x="455545" y="2531257"/>
              <a:ext cx="4549664" cy="1671701"/>
            </a:xfrm>
            <a:prstGeom prst="rect">
              <a:avLst/>
            </a:prstGeom>
          </p:spPr>
        </p:pic>
      </p:grpSp>
      <p:sp>
        <p:nvSpPr>
          <p:cNvPr id="24" name="文本框 23">
            <a:extLst>
              <a:ext uri="{FF2B5EF4-FFF2-40B4-BE49-F238E27FC236}">
                <a16:creationId xmlns:a16="http://schemas.microsoft.com/office/drawing/2014/main" id="{64CEC57D-7B02-B19E-6CB1-1079509E1205}"/>
              </a:ext>
            </a:extLst>
          </p:cNvPr>
          <p:cNvSpPr txBox="1"/>
          <p:nvPr/>
        </p:nvSpPr>
        <p:spPr>
          <a:xfrm>
            <a:off x="239534" y="877228"/>
            <a:ext cx="11747679" cy="27988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8" indent="-342900">
              <a:lnSpc>
                <a:spcPct val="120000"/>
              </a:lnSpc>
              <a:spcBef>
                <a:spcPts val="1200"/>
              </a:spcBef>
              <a:buFont typeface="Wingdings" panose="05000000000000000000" pitchFamily="2" charset="2"/>
              <a:buChar char="Ø"/>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Galaxy, an open-source web-based bioinformatics analysis platform developed by Pennsylvania State University in the United States, is widely used throughout North America and even around the world</a:t>
            </a:r>
          </a:p>
          <a:p>
            <a:pPr marL="57158" indent="-342900">
              <a:lnSpc>
                <a:spcPct val="120000"/>
              </a:lnSpc>
              <a:spcBef>
                <a:spcPts val="1200"/>
              </a:spcBef>
              <a:buFont typeface="Wingdings" panose="05000000000000000000" pitchFamily="2" charset="2"/>
              <a:buChar char="Ø"/>
            </a:pP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Hiplot</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rewrote biomedical data analysis in 28 months and was acknowledged by over 2,100 papers from 15 national laboratories around the world</a:t>
            </a:r>
          </a:p>
          <a:p>
            <a:pPr marL="57158" indent="-342900">
              <a:lnSpc>
                <a:spcPct val="120000"/>
              </a:lnSpc>
              <a:spcBef>
                <a:spcPts val="1200"/>
              </a:spcBef>
              <a:buFont typeface="Wingdings" panose="05000000000000000000" pitchFamily="2" charset="2"/>
              <a:buChar char="Ø"/>
            </a:pPr>
            <a:r>
              <a:rPr lang="en-US" altLang="zh-CN" sz="2200" dirty="0" err="1">
                <a:latin typeface="Times New Roman" panose="02020603050405020304" pitchFamily="18" charset="0"/>
                <a:ea typeface="宋体" panose="02010600030101010101" pitchFamily="2" charset="-122"/>
                <a:cs typeface="Times New Roman" panose="02020603050405020304" pitchFamily="18" charset="0"/>
              </a:rPr>
              <a:t>Tbtools</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as a user-friendly graphical interface software tool, integrates multiple bioinformatics tools</a:t>
            </a:r>
            <a:endParaRPr lang="en-US" altLang="zh-CN" sz="2200" dirty="0">
              <a:latin typeface="宋体" panose="02010600030101010101" pitchFamily="2" charset="-122"/>
              <a:ea typeface="宋体" panose="02010600030101010101" pitchFamily="2" charset="-122"/>
            </a:endParaRPr>
          </a:p>
        </p:txBody>
      </p:sp>
      <p:sp>
        <p:nvSpPr>
          <p:cNvPr id="25" name="Content Placeholder 19">
            <a:extLst>
              <a:ext uri="{FF2B5EF4-FFF2-40B4-BE49-F238E27FC236}">
                <a16:creationId xmlns:a16="http://schemas.microsoft.com/office/drawing/2014/main" id="{B922D902-0210-D0B8-5E1A-11059F4BEFD3}"/>
              </a:ext>
            </a:extLst>
          </p:cNvPr>
          <p:cNvSpPr>
            <a:spLocks noGrp="1"/>
          </p:cNvSpPr>
          <p:nvPr/>
        </p:nvSpPr>
        <p:spPr>
          <a:xfrm>
            <a:off x="5454946" y="6353275"/>
            <a:ext cx="1784846" cy="32184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err="1">
                <a:latin typeface="Times New Roman" panose="02020603050405020304" pitchFamily="18" charset="0"/>
                <a:ea typeface="微软雅黑" panose="020B0503020204020204" pitchFamily="34" charset="-122"/>
                <a:cs typeface="Times New Roman" panose="02020603050405020304" pitchFamily="18" charset="0"/>
              </a:rPr>
              <a:t>Hiplot</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7" name="图片 26">
            <a:extLst>
              <a:ext uri="{FF2B5EF4-FFF2-40B4-BE49-F238E27FC236}">
                <a16:creationId xmlns:a16="http://schemas.microsoft.com/office/drawing/2014/main" id="{563EB6D4-48C2-67D8-11A9-C0B00E58C1A1}"/>
              </a:ext>
            </a:extLst>
          </p:cNvPr>
          <p:cNvPicPr>
            <a:picLocks noChangeAspect="1"/>
          </p:cNvPicPr>
          <p:nvPr/>
        </p:nvPicPr>
        <p:blipFill>
          <a:blip r:embed="rId6"/>
          <a:stretch>
            <a:fillRect/>
          </a:stretch>
        </p:blipFill>
        <p:spPr>
          <a:xfrm>
            <a:off x="494262" y="3885477"/>
            <a:ext cx="3479031" cy="2305791"/>
          </a:xfrm>
          <a:prstGeom prst="rect">
            <a:avLst/>
          </a:prstGeom>
        </p:spPr>
      </p:pic>
      <p:sp>
        <p:nvSpPr>
          <p:cNvPr id="28" name="Content Placeholder 19">
            <a:extLst>
              <a:ext uri="{FF2B5EF4-FFF2-40B4-BE49-F238E27FC236}">
                <a16:creationId xmlns:a16="http://schemas.microsoft.com/office/drawing/2014/main" id="{E1C8640E-2F9C-D579-FBAB-1686CDD3F804}"/>
              </a:ext>
            </a:extLst>
          </p:cNvPr>
          <p:cNvSpPr>
            <a:spLocks noGrp="1"/>
          </p:cNvSpPr>
          <p:nvPr/>
        </p:nvSpPr>
        <p:spPr>
          <a:xfrm>
            <a:off x="1243609" y="6330315"/>
            <a:ext cx="1784846" cy="32184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Galaxy</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9" name="Picture 2" descr="TBtools - 超过一万人在使用的生信小工具-CSDN博客">
            <a:extLst>
              <a:ext uri="{FF2B5EF4-FFF2-40B4-BE49-F238E27FC236}">
                <a16:creationId xmlns:a16="http://schemas.microsoft.com/office/drawing/2014/main" id="{273FEC9F-FD64-1856-BEFD-F254A07A6FE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45880" y="3831269"/>
            <a:ext cx="2267638" cy="2412856"/>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19">
            <a:extLst>
              <a:ext uri="{FF2B5EF4-FFF2-40B4-BE49-F238E27FC236}">
                <a16:creationId xmlns:a16="http://schemas.microsoft.com/office/drawing/2014/main" id="{8E3BBC35-60D4-4C69-40EF-29D9FBE14D65}"/>
              </a:ext>
            </a:extLst>
          </p:cNvPr>
          <p:cNvSpPr>
            <a:spLocks noGrp="1"/>
          </p:cNvSpPr>
          <p:nvPr/>
        </p:nvSpPr>
        <p:spPr>
          <a:xfrm>
            <a:off x="9271245" y="6330315"/>
            <a:ext cx="1784846" cy="32184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err="1">
                <a:latin typeface="Times New Roman" panose="02020603050405020304" pitchFamily="18" charset="0"/>
                <a:ea typeface="微软雅黑" panose="020B0503020204020204" pitchFamily="34" charset="-122"/>
                <a:cs typeface="Times New Roman" panose="02020603050405020304" pitchFamily="18" charset="0"/>
              </a:rPr>
              <a:t>TBtools</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7F3C2-3B12-41C4-F218-3A2537AD2BEA}"/>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5153830A-B2DE-773C-2E80-DB287E3F810D}"/>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6F3F10ED-D1E8-E016-DA86-C1A0505AD562}"/>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668F1489-866A-0BB8-0485-20D264CFE4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63D0EFB4-DFA4-5E80-A34A-17CECC7A23C1}"/>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35E4E050-875A-956A-72DA-0F81352928C3}"/>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Epidemiological analysis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304271E9-BDD5-DF42-86B5-3F0F6993961F}"/>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0B06BE77-50E5-76CB-365F-204544C736E2}"/>
              </a:ext>
            </a:extLst>
          </p:cNvPr>
          <p:cNvSpPr txBox="1"/>
          <p:nvPr/>
        </p:nvSpPr>
        <p:spPr>
          <a:xfrm>
            <a:off x="3435924" y="1097405"/>
            <a:ext cx="5570422" cy="830997"/>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MLST - Multi-Locus Sequence Typing</a:t>
            </a:r>
          </a:p>
          <a:p>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C187AFA9-F5AD-5A7C-DA99-E11976402406}"/>
              </a:ext>
            </a:extLst>
          </p:cNvPr>
          <p:cNvSpPr txBox="1"/>
          <p:nvPr/>
        </p:nvSpPr>
        <p:spPr>
          <a:xfrm>
            <a:off x="3435924" y="1855584"/>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Serotype - Serotype analysis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B1AEF6A9-324E-606B-EC06-D207D63B67DE}"/>
              </a:ext>
            </a:extLst>
          </p:cNvPr>
          <p:cNvSpPr txBox="1"/>
          <p:nvPr/>
        </p:nvSpPr>
        <p:spPr>
          <a:xfrm>
            <a:off x="3435924" y="2679504"/>
            <a:ext cx="5750280"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Gene identification – Drug resistance genes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F343F2D4-81D5-0047-B4C6-48F94487F559}"/>
              </a:ext>
            </a:extLst>
          </p:cNvPr>
          <p:cNvSpPr txBox="1"/>
          <p:nvPr/>
        </p:nvSpPr>
        <p:spPr>
          <a:xfrm>
            <a:off x="3435924" y="3533828"/>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Core genome construction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2C5F8DB6-5920-F542-3F49-D7F9BBDFDBA6}"/>
              </a:ext>
            </a:extLst>
          </p:cNvPr>
          <p:cNvSpPr txBox="1"/>
          <p:nvPr/>
        </p:nvSpPr>
        <p:spPr>
          <a:xfrm>
            <a:off x="3435924" y="4297804"/>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Molecular clock analysis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69DE33BD-34EB-9B5A-7A6A-0E09D7EA5780}"/>
              </a:ext>
            </a:extLst>
          </p:cNvPr>
          <p:cNvSpPr txBox="1"/>
          <p:nvPr/>
        </p:nvSpPr>
        <p:spPr>
          <a:xfrm>
            <a:off x="3435924" y="5061780"/>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Prokka</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annotation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09CC434F-594E-543D-C4BD-92684A4898BA}"/>
              </a:ext>
            </a:extLst>
          </p:cNvPr>
          <p:cNvSpPr txBox="1"/>
          <p:nvPr/>
        </p:nvSpPr>
        <p:spPr>
          <a:xfrm>
            <a:off x="3435924" y="5760595"/>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Bayesian clustering</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41735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511DA-D18B-3528-78A0-9926D7770746}"/>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2BF5F144-DA5A-76C0-1830-77C8B31A2AF6}"/>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D8D17979-7878-D407-42A6-509E41CDD715}"/>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A7364876-AE7E-5492-C714-8972243105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BC126904-9C3A-1453-D009-EF4AB3D0978A}"/>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C06F4DA1-7493-4C2D-57DF-ECDDAD098C5F}"/>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D0DAE230-071E-A7A8-78BA-515784B084CA}"/>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MLST - Multi-Locus Sequence Typing</a:t>
            </a:r>
          </a:p>
        </p:txBody>
      </p:sp>
      <p:sp>
        <p:nvSpPr>
          <p:cNvPr id="5" name="文本框 4">
            <a:extLst>
              <a:ext uri="{FF2B5EF4-FFF2-40B4-BE49-F238E27FC236}">
                <a16:creationId xmlns:a16="http://schemas.microsoft.com/office/drawing/2014/main" id="{C52DF3FD-CDF4-3D29-49C0-C0DE867AE83F}"/>
              </a:ext>
            </a:extLst>
          </p:cNvPr>
          <p:cNvSpPr txBox="1"/>
          <p:nvPr/>
        </p:nvSpPr>
        <p:spPr>
          <a:xfrm>
            <a:off x="179844" y="2711813"/>
            <a:ext cx="2929116" cy="369332"/>
          </a:xfrm>
          <a:prstGeom prst="rect">
            <a:avLst/>
          </a:prstGeom>
          <a:noFill/>
        </p:spPr>
        <p:txBody>
          <a:bodyPr wrap="square">
            <a:spAutoFit/>
          </a:bodyPr>
          <a:lstStyle/>
          <a:p>
            <a:r>
              <a:rPr lang="zh-CN" altLang="en-US" dirty="0"/>
              <a:t>https://pubmlst.org/data</a:t>
            </a:r>
          </a:p>
        </p:txBody>
      </p:sp>
      <p:pic>
        <p:nvPicPr>
          <p:cNvPr id="14" name="图片 13">
            <a:extLst>
              <a:ext uri="{FF2B5EF4-FFF2-40B4-BE49-F238E27FC236}">
                <a16:creationId xmlns:a16="http://schemas.microsoft.com/office/drawing/2014/main" id="{5F6B9A65-830B-20EF-AA66-AE18F0B0899C}"/>
              </a:ext>
            </a:extLst>
          </p:cNvPr>
          <p:cNvPicPr>
            <a:picLocks noChangeAspect="1"/>
          </p:cNvPicPr>
          <p:nvPr/>
        </p:nvPicPr>
        <p:blipFill>
          <a:blip r:embed="rId3"/>
          <a:stretch>
            <a:fillRect/>
          </a:stretch>
        </p:blipFill>
        <p:spPr>
          <a:xfrm>
            <a:off x="239535" y="973889"/>
            <a:ext cx="4869774" cy="1712287"/>
          </a:xfrm>
          <a:prstGeom prst="rect">
            <a:avLst/>
          </a:prstGeom>
        </p:spPr>
      </p:pic>
      <p:pic>
        <p:nvPicPr>
          <p:cNvPr id="16" name="图片 15">
            <a:extLst>
              <a:ext uri="{FF2B5EF4-FFF2-40B4-BE49-F238E27FC236}">
                <a16:creationId xmlns:a16="http://schemas.microsoft.com/office/drawing/2014/main" id="{9608B764-0A41-C56E-1E09-A994488A5E0B}"/>
              </a:ext>
            </a:extLst>
          </p:cNvPr>
          <p:cNvPicPr>
            <a:picLocks noChangeAspect="1"/>
          </p:cNvPicPr>
          <p:nvPr/>
        </p:nvPicPr>
        <p:blipFill>
          <a:blip r:embed="rId4"/>
          <a:stretch>
            <a:fillRect/>
          </a:stretch>
        </p:blipFill>
        <p:spPr>
          <a:xfrm>
            <a:off x="239536" y="3164086"/>
            <a:ext cx="4869773" cy="299972"/>
          </a:xfrm>
          <a:prstGeom prst="rect">
            <a:avLst/>
          </a:prstGeom>
        </p:spPr>
      </p:pic>
      <p:sp>
        <p:nvSpPr>
          <p:cNvPr id="48" name="矩形 47">
            <a:extLst>
              <a:ext uri="{FF2B5EF4-FFF2-40B4-BE49-F238E27FC236}">
                <a16:creationId xmlns:a16="http://schemas.microsoft.com/office/drawing/2014/main" id="{F5B26A2D-91D0-6BD3-6C49-0D6422CA9C7A}"/>
              </a:ext>
            </a:extLst>
          </p:cNvPr>
          <p:cNvSpPr/>
          <p:nvPr/>
        </p:nvSpPr>
        <p:spPr>
          <a:xfrm>
            <a:off x="2968475" y="3164086"/>
            <a:ext cx="2036735" cy="2999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37D255E1-FD78-1547-C3CB-34FC177504E9}"/>
              </a:ext>
            </a:extLst>
          </p:cNvPr>
          <p:cNvSpPr/>
          <p:nvPr/>
        </p:nvSpPr>
        <p:spPr>
          <a:xfrm>
            <a:off x="2518116" y="3164086"/>
            <a:ext cx="450359" cy="29997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箭头连接符 18">
            <a:extLst>
              <a:ext uri="{FF2B5EF4-FFF2-40B4-BE49-F238E27FC236}">
                <a16:creationId xmlns:a16="http://schemas.microsoft.com/office/drawing/2014/main" id="{3477F550-ED42-393D-3BEA-6FBA588B7CD9}"/>
              </a:ext>
            </a:extLst>
          </p:cNvPr>
          <p:cNvCxnSpPr>
            <a:cxnSpLocks/>
            <a:stCxn id="18" idx="2"/>
          </p:cNvCxnSpPr>
          <p:nvPr/>
        </p:nvCxnSpPr>
        <p:spPr>
          <a:xfrm flipH="1">
            <a:off x="1345146" y="3464058"/>
            <a:ext cx="1398150" cy="47791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538F1E0-8E69-0F88-6B7E-2CDBFB6320DD}"/>
              </a:ext>
            </a:extLst>
          </p:cNvPr>
          <p:cNvSpPr txBox="1"/>
          <p:nvPr/>
        </p:nvSpPr>
        <p:spPr>
          <a:xfrm>
            <a:off x="526330" y="4082730"/>
            <a:ext cx="1694763"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Existing ST library</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7" name="直接箭头连接符 26">
            <a:extLst>
              <a:ext uri="{FF2B5EF4-FFF2-40B4-BE49-F238E27FC236}">
                <a16:creationId xmlns:a16="http://schemas.microsoft.com/office/drawing/2014/main" id="{CA68ECA2-0601-72CF-F81C-FFC30568D88A}"/>
              </a:ext>
            </a:extLst>
          </p:cNvPr>
          <p:cNvCxnSpPr>
            <a:cxnSpLocks/>
          </p:cNvCxnSpPr>
          <p:nvPr/>
        </p:nvCxnSpPr>
        <p:spPr>
          <a:xfrm>
            <a:off x="5240813" y="3289637"/>
            <a:ext cx="1483988" cy="17442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5C046FF-4A2C-80E5-8698-E9E8DA1E0F2E}"/>
              </a:ext>
            </a:extLst>
          </p:cNvPr>
          <p:cNvSpPr txBox="1"/>
          <p:nvPr/>
        </p:nvSpPr>
        <p:spPr>
          <a:xfrm>
            <a:off x="6949980" y="3271487"/>
            <a:ext cx="223676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Housekeeping genes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1" name="图片 30">
            <a:extLst>
              <a:ext uri="{FF2B5EF4-FFF2-40B4-BE49-F238E27FC236}">
                <a16:creationId xmlns:a16="http://schemas.microsoft.com/office/drawing/2014/main" id="{EDC28FCA-B702-553E-986F-A507724AB781}"/>
              </a:ext>
            </a:extLst>
          </p:cNvPr>
          <p:cNvPicPr>
            <a:picLocks noChangeAspect="1"/>
          </p:cNvPicPr>
          <p:nvPr/>
        </p:nvPicPr>
        <p:blipFill>
          <a:blip r:embed="rId5"/>
          <a:stretch>
            <a:fillRect/>
          </a:stretch>
        </p:blipFill>
        <p:spPr>
          <a:xfrm>
            <a:off x="2221093" y="3665764"/>
            <a:ext cx="4222367" cy="2126594"/>
          </a:xfrm>
          <a:prstGeom prst="rect">
            <a:avLst/>
          </a:prstGeom>
        </p:spPr>
      </p:pic>
      <p:sp>
        <p:nvSpPr>
          <p:cNvPr id="35" name="文本框 34">
            <a:extLst>
              <a:ext uri="{FF2B5EF4-FFF2-40B4-BE49-F238E27FC236}">
                <a16:creationId xmlns:a16="http://schemas.microsoft.com/office/drawing/2014/main" id="{F03B9156-7FCB-80C3-2999-8AC649C9620A}"/>
              </a:ext>
            </a:extLst>
          </p:cNvPr>
          <p:cNvSpPr txBox="1"/>
          <p:nvPr/>
        </p:nvSpPr>
        <p:spPr>
          <a:xfrm>
            <a:off x="1530882" y="5859250"/>
            <a:ext cx="5419098"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 type and housekeeping gene information (official website order) are retained, and redundant columns are deleted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8" name="图片 37">
            <a:extLst>
              <a:ext uri="{FF2B5EF4-FFF2-40B4-BE49-F238E27FC236}">
                <a16:creationId xmlns:a16="http://schemas.microsoft.com/office/drawing/2014/main" id="{89C1C02A-456B-DE8E-B627-23243D807224}"/>
              </a:ext>
            </a:extLst>
          </p:cNvPr>
          <p:cNvPicPr>
            <a:picLocks noChangeAspect="1"/>
          </p:cNvPicPr>
          <p:nvPr/>
        </p:nvPicPr>
        <p:blipFill>
          <a:blip r:embed="rId6"/>
          <a:stretch>
            <a:fillRect/>
          </a:stretch>
        </p:blipFill>
        <p:spPr>
          <a:xfrm>
            <a:off x="6443460" y="672710"/>
            <a:ext cx="3249804" cy="2544472"/>
          </a:xfrm>
          <a:prstGeom prst="rect">
            <a:avLst/>
          </a:prstGeom>
        </p:spPr>
      </p:pic>
      <p:sp>
        <p:nvSpPr>
          <p:cNvPr id="41" name="文本框 40">
            <a:extLst>
              <a:ext uri="{FF2B5EF4-FFF2-40B4-BE49-F238E27FC236}">
                <a16:creationId xmlns:a16="http://schemas.microsoft.com/office/drawing/2014/main" id="{C2911B86-7413-1F13-B794-451687701DB4}"/>
              </a:ext>
            </a:extLst>
          </p:cNvPr>
          <p:cNvSpPr txBox="1"/>
          <p:nvPr/>
        </p:nvSpPr>
        <p:spPr>
          <a:xfrm>
            <a:off x="9809290" y="1142153"/>
            <a:ext cx="2166955" cy="1754326"/>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housekeeping gene sequence was copied into the same fa file in order (official website order)</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6" name="图片 45">
            <a:extLst>
              <a:ext uri="{FF2B5EF4-FFF2-40B4-BE49-F238E27FC236}">
                <a16:creationId xmlns:a16="http://schemas.microsoft.com/office/drawing/2014/main" id="{8A27BDE7-039B-13F8-05D8-767B4CB374AD}"/>
              </a:ext>
            </a:extLst>
          </p:cNvPr>
          <p:cNvPicPr>
            <a:picLocks noChangeAspect="1"/>
          </p:cNvPicPr>
          <p:nvPr/>
        </p:nvPicPr>
        <p:blipFill>
          <a:blip r:embed="rId7"/>
          <a:stretch>
            <a:fillRect/>
          </a:stretch>
        </p:blipFill>
        <p:spPr>
          <a:xfrm>
            <a:off x="7242153" y="3640819"/>
            <a:ext cx="3848191" cy="2019577"/>
          </a:xfrm>
          <a:prstGeom prst="rect">
            <a:avLst/>
          </a:prstGeom>
        </p:spPr>
      </p:pic>
      <p:sp>
        <p:nvSpPr>
          <p:cNvPr id="47" name="文本框 46">
            <a:extLst>
              <a:ext uri="{FF2B5EF4-FFF2-40B4-BE49-F238E27FC236}">
                <a16:creationId xmlns:a16="http://schemas.microsoft.com/office/drawing/2014/main" id="{B1B82200-6730-0ECE-F4DE-D49E9231229C}"/>
              </a:ext>
            </a:extLst>
          </p:cNvPr>
          <p:cNvSpPr txBox="1"/>
          <p:nvPr/>
        </p:nvSpPr>
        <p:spPr>
          <a:xfrm>
            <a:off x="7361436" y="5687976"/>
            <a:ext cx="3650614"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folder: Put all fa files into the same folder</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997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73B02-AEC2-2E6F-80FA-1A9D397A0E59}"/>
            </a:ext>
          </a:extLst>
        </p:cNvPr>
        <p:cNvGrpSpPr/>
        <p:nvPr/>
      </p:nvGrpSpPr>
      <p:grpSpPr>
        <a:xfrm>
          <a:off x="0" y="0"/>
          <a:ext cx="0" cy="0"/>
          <a:chOff x="0" y="0"/>
          <a:chExt cx="0" cy="0"/>
        </a:xfrm>
      </p:grpSpPr>
      <p:pic>
        <p:nvPicPr>
          <p:cNvPr id="22" name="图片 21">
            <a:extLst>
              <a:ext uri="{FF2B5EF4-FFF2-40B4-BE49-F238E27FC236}">
                <a16:creationId xmlns:a16="http://schemas.microsoft.com/office/drawing/2014/main" id="{E4D1185A-EABA-D2BD-9700-CFAFAFFBE4FB}"/>
              </a:ext>
            </a:extLst>
          </p:cNvPr>
          <p:cNvPicPr>
            <a:picLocks noChangeAspect="1"/>
          </p:cNvPicPr>
          <p:nvPr/>
        </p:nvPicPr>
        <p:blipFill>
          <a:blip r:embed="rId2"/>
          <a:stretch>
            <a:fillRect/>
          </a:stretch>
        </p:blipFill>
        <p:spPr>
          <a:xfrm>
            <a:off x="3991689" y="924687"/>
            <a:ext cx="5487943" cy="5836526"/>
          </a:xfrm>
          <a:prstGeom prst="rect">
            <a:avLst/>
          </a:prstGeom>
        </p:spPr>
      </p:pic>
      <p:sp>
        <p:nvSpPr>
          <p:cNvPr id="7" name="Text Box 65">
            <a:extLst>
              <a:ext uri="{FF2B5EF4-FFF2-40B4-BE49-F238E27FC236}">
                <a16:creationId xmlns:a16="http://schemas.microsoft.com/office/drawing/2014/main" id="{022E7339-4B8C-D449-105B-9BAA49150D3A}"/>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1BDC2316-60C3-2F38-3058-02DCFBE00E83}"/>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DC9260E5-7085-A2F0-5310-5834DA45D7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0C092EE3-9581-F6D8-0567-CBCBE7B4D003}"/>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8C4C2934-61A6-C2B8-8992-9CE164C1A9E7}"/>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MLST - Multi-Locus Sequence Typing</a:t>
            </a:r>
          </a:p>
        </p:txBody>
      </p:sp>
      <p:cxnSp>
        <p:nvCxnSpPr>
          <p:cNvPr id="6" name="Straight Connector 52">
            <a:extLst>
              <a:ext uri="{FF2B5EF4-FFF2-40B4-BE49-F238E27FC236}">
                <a16:creationId xmlns:a16="http://schemas.microsoft.com/office/drawing/2014/main" id="{64692F80-3BA4-FC82-9FBC-F4AFDAC53D2E}"/>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grpSp>
        <p:nvGrpSpPr>
          <p:cNvPr id="36" name="组合 35">
            <a:extLst>
              <a:ext uri="{FF2B5EF4-FFF2-40B4-BE49-F238E27FC236}">
                <a16:creationId xmlns:a16="http://schemas.microsoft.com/office/drawing/2014/main" id="{9F6E76A3-2900-0DE7-353D-6EDDB8BC1AFA}"/>
              </a:ext>
            </a:extLst>
          </p:cNvPr>
          <p:cNvGrpSpPr/>
          <p:nvPr/>
        </p:nvGrpSpPr>
        <p:grpSpPr>
          <a:xfrm>
            <a:off x="414857" y="1495115"/>
            <a:ext cx="6325296" cy="4400140"/>
            <a:chOff x="239534" y="1720444"/>
            <a:chExt cx="6325296" cy="4400140"/>
          </a:xfrm>
        </p:grpSpPr>
        <p:sp>
          <p:nvSpPr>
            <p:cNvPr id="5" name="文本框 4">
              <a:extLst>
                <a:ext uri="{FF2B5EF4-FFF2-40B4-BE49-F238E27FC236}">
                  <a16:creationId xmlns:a16="http://schemas.microsoft.com/office/drawing/2014/main" id="{B4AD2F5B-9AEA-95C3-5012-2E333309DF45}"/>
                </a:ext>
              </a:extLst>
            </p:cNvPr>
            <p:cNvSpPr txBox="1"/>
            <p:nvPr/>
          </p:nvSpPr>
          <p:spPr>
            <a:xfrm>
              <a:off x="239535" y="1819515"/>
              <a:ext cx="257438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bacterial genomes folder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43CB02F7-A3AE-4D5B-DE03-95D45FD4C44E}"/>
                </a:ext>
              </a:extLst>
            </p:cNvPr>
            <p:cNvCxnSpPr>
              <a:cxnSpLocks/>
            </p:cNvCxnSpPr>
            <p:nvPr/>
          </p:nvCxnSpPr>
          <p:spPr>
            <a:xfrm flipH="1">
              <a:off x="2855741" y="2173458"/>
              <a:ext cx="822264"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45EC4AD-6DF2-7329-A144-43E06D42C2DE}"/>
                </a:ext>
              </a:extLst>
            </p:cNvPr>
            <p:cNvSpPr txBox="1"/>
            <p:nvPr/>
          </p:nvSpPr>
          <p:spPr>
            <a:xfrm>
              <a:off x="239534" y="2849090"/>
              <a:ext cx="2827223"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CCDD1500-3A1F-43D8-0AF9-3FB495511FAA}"/>
                </a:ext>
              </a:extLst>
            </p:cNvPr>
            <p:cNvCxnSpPr>
              <a:cxnSpLocks/>
            </p:cNvCxnSpPr>
            <p:nvPr/>
          </p:nvCxnSpPr>
          <p:spPr>
            <a:xfrm flipH="1">
              <a:off x="3059409" y="3204868"/>
              <a:ext cx="61859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FDAB81B-D94E-0E34-35F6-15561F5D6CCB}"/>
                </a:ext>
              </a:extLst>
            </p:cNvPr>
            <p:cNvSpPr/>
            <p:nvPr/>
          </p:nvSpPr>
          <p:spPr>
            <a:xfrm>
              <a:off x="3832088" y="2806882"/>
              <a:ext cx="2732742" cy="106065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86E5B856-E63C-8223-0E8E-38CBEA395F08}"/>
                </a:ext>
              </a:extLst>
            </p:cNvPr>
            <p:cNvSpPr/>
            <p:nvPr/>
          </p:nvSpPr>
          <p:spPr>
            <a:xfrm>
              <a:off x="3832087" y="3867540"/>
              <a:ext cx="2732742" cy="108643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E4AC9CB-A758-1AC8-41F7-763DFD49F8AF}"/>
                </a:ext>
              </a:extLst>
            </p:cNvPr>
            <p:cNvSpPr/>
            <p:nvPr/>
          </p:nvSpPr>
          <p:spPr>
            <a:xfrm>
              <a:off x="3832086" y="4961049"/>
              <a:ext cx="2732744" cy="115953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3CD6B2A9-873B-F967-30C1-A07E4788D33C}"/>
                </a:ext>
              </a:extLst>
            </p:cNvPr>
            <p:cNvCxnSpPr>
              <a:cxnSpLocks/>
            </p:cNvCxnSpPr>
            <p:nvPr/>
          </p:nvCxnSpPr>
          <p:spPr>
            <a:xfrm flipH="1">
              <a:off x="3066757" y="4257600"/>
              <a:ext cx="61859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370BC851-3C45-77AD-17FF-1D7821F3A4CC}"/>
                </a:ext>
              </a:extLst>
            </p:cNvPr>
            <p:cNvSpPr txBox="1"/>
            <p:nvPr/>
          </p:nvSpPr>
          <p:spPr>
            <a:xfrm>
              <a:off x="248295" y="3963786"/>
              <a:ext cx="2834570"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Housekeeping genes associated with bacteria</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9" name="直接箭头连接符 28">
              <a:extLst>
                <a:ext uri="{FF2B5EF4-FFF2-40B4-BE49-F238E27FC236}">
                  <a16:creationId xmlns:a16="http://schemas.microsoft.com/office/drawing/2014/main" id="{6FE61258-249D-4D2F-15EB-7ECA386B51B1}"/>
                </a:ext>
              </a:extLst>
            </p:cNvPr>
            <p:cNvCxnSpPr>
              <a:cxnSpLocks/>
            </p:cNvCxnSpPr>
            <p:nvPr/>
          </p:nvCxnSpPr>
          <p:spPr>
            <a:xfrm flipH="1">
              <a:off x="2855741" y="5223343"/>
              <a:ext cx="829611"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F530F4A3-9D62-FAED-EBB6-3829F4E6987E}"/>
                </a:ext>
              </a:extLst>
            </p:cNvPr>
            <p:cNvSpPr txBox="1"/>
            <p:nvPr/>
          </p:nvSpPr>
          <p:spPr>
            <a:xfrm>
              <a:off x="271754" y="5016422"/>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Existing ST library</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03DCE2D0-8CCF-16D0-C646-336D2085CB68}"/>
                </a:ext>
              </a:extLst>
            </p:cNvPr>
            <p:cNvSpPr/>
            <p:nvPr/>
          </p:nvSpPr>
          <p:spPr>
            <a:xfrm>
              <a:off x="3832087" y="1720444"/>
              <a:ext cx="2732743" cy="108643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7" name="文本框 36">
            <a:extLst>
              <a:ext uri="{FF2B5EF4-FFF2-40B4-BE49-F238E27FC236}">
                <a16:creationId xmlns:a16="http://schemas.microsoft.com/office/drawing/2014/main" id="{EC81958C-1624-8B35-CB33-11946DD5360A}"/>
              </a:ext>
            </a:extLst>
          </p:cNvPr>
          <p:cNvSpPr txBox="1"/>
          <p:nvPr/>
        </p:nvSpPr>
        <p:spPr>
          <a:xfrm>
            <a:off x="407509" y="6305394"/>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completed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C73891D9-A958-A948-4312-9AFDE55C2389}"/>
              </a:ext>
            </a:extLst>
          </p:cNvPr>
          <p:cNvSpPr txBox="1"/>
          <p:nvPr/>
        </p:nvSpPr>
        <p:spPr>
          <a:xfrm>
            <a:off x="4010688" y="6305394"/>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直接箭头连接符 44">
            <a:extLst>
              <a:ext uri="{FF2B5EF4-FFF2-40B4-BE49-F238E27FC236}">
                <a16:creationId xmlns:a16="http://schemas.microsoft.com/office/drawing/2014/main" id="{8C5B9CD9-7551-52C9-F5E3-80DF82658448}"/>
              </a:ext>
            </a:extLst>
          </p:cNvPr>
          <p:cNvCxnSpPr>
            <a:cxnSpLocks/>
            <a:endCxn id="46" idx="1"/>
          </p:cNvCxnSpPr>
          <p:nvPr/>
        </p:nvCxnSpPr>
        <p:spPr>
          <a:xfrm flipV="1">
            <a:off x="9256979" y="5961181"/>
            <a:ext cx="821164" cy="25011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072BF97-C933-DEF2-7D55-2CA324926955}"/>
              </a:ext>
            </a:extLst>
          </p:cNvPr>
          <p:cNvSpPr txBox="1"/>
          <p:nvPr/>
        </p:nvSpPr>
        <p:spPr>
          <a:xfrm>
            <a:off x="10078143" y="5499516"/>
            <a:ext cx="1898543"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this button to display the table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a:extLst>
              <a:ext uri="{FF2B5EF4-FFF2-40B4-BE49-F238E27FC236}">
                <a16:creationId xmlns:a16="http://schemas.microsoft.com/office/drawing/2014/main" id="{B25C7943-656E-FB7D-837E-3A838AF726CC}"/>
              </a:ext>
            </a:extLst>
          </p:cNvPr>
          <p:cNvSpPr txBox="1"/>
          <p:nvPr/>
        </p:nvSpPr>
        <p:spPr>
          <a:xfrm>
            <a:off x="9726379" y="2286924"/>
            <a:ext cx="2315680" cy="2284151"/>
          </a:xfrm>
          <a:prstGeom prst="rect">
            <a:avLst/>
          </a:prstGeom>
          <a:noFill/>
        </p:spPr>
        <p:txBody>
          <a:bodyPr wrap="square">
            <a:spAutoFit/>
          </a:bodyPr>
          <a:lstStyle/>
          <a:p>
            <a:pPr>
              <a:lnSpc>
                <a:spcPct val="12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first column represents the number of the strain, the second column represents the ST type, and the third column represents the combination of the number of housekeeping genes detected</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 name="图片 23">
            <a:extLst>
              <a:ext uri="{FF2B5EF4-FFF2-40B4-BE49-F238E27FC236}">
                <a16:creationId xmlns:a16="http://schemas.microsoft.com/office/drawing/2014/main" id="{FB6E1198-8994-B623-B022-FF55451D17B2}"/>
              </a:ext>
            </a:extLst>
          </p:cNvPr>
          <p:cNvPicPr>
            <a:picLocks noChangeAspect="1"/>
          </p:cNvPicPr>
          <p:nvPr/>
        </p:nvPicPr>
        <p:blipFill>
          <a:blip r:embed="rId4"/>
          <a:stretch>
            <a:fillRect/>
          </a:stretch>
        </p:blipFill>
        <p:spPr>
          <a:xfrm>
            <a:off x="522200" y="5499516"/>
            <a:ext cx="2359702" cy="810894"/>
          </a:xfrm>
          <a:prstGeom prst="rect">
            <a:avLst/>
          </a:prstGeom>
        </p:spPr>
      </p:pic>
      <p:pic>
        <p:nvPicPr>
          <p:cNvPr id="31" name="图片 30">
            <a:extLst>
              <a:ext uri="{FF2B5EF4-FFF2-40B4-BE49-F238E27FC236}">
                <a16:creationId xmlns:a16="http://schemas.microsoft.com/office/drawing/2014/main" id="{78A83B37-FED5-1E2F-AE7F-7BF8D480E8AB}"/>
              </a:ext>
            </a:extLst>
          </p:cNvPr>
          <p:cNvPicPr>
            <a:picLocks noChangeAspect="1"/>
          </p:cNvPicPr>
          <p:nvPr/>
        </p:nvPicPr>
        <p:blipFill>
          <a:blip r:embed="rId5"/>
          <a:stretch>
            <a:fillRect/>
          </a:stretch>
        </p:blipFill>
        <p:spPr>
          <a:xfrm>
            <a:off x="6817960" y="1767750"/>
            <a:ext cx="2439019" cy="3341531"/>
          </a:xfrm>
          <a:prstGeom prst="rect">
            <a:avLst/>
          </a:prstGeom>
        </p:spPr>
      </p:pic>
      <p:cxnSp>
        <p:nvCxnSpPr>
          <p:cNvPr id="43" name="直接箭头连接符 42">
            <a:extLst>
              <a:ext uri="{FF2B5EF4-FFF2-40B4-BE49-F238E27FC236}">
                <a16:creationId xmlns:a16="http://schemas.microsoft.com/office/drawing/2014/main" id="{57286349-B81F-28E0-3674-54D30563DF8F}"/>
              </a:ext>
            </a:extLst>
          </p:cNvPr>
          <p:cNvCxnSpPr>
            <a:cxnSpLocks/>
            <a:endCxn id="47" idx="1"/>
          </p:cNvCxnSpPr>
          <p:nvPr/>
        </p:nvCxnSpPr>
        <p:spPr>
          <a:xfrm>
            <a:off x="9085450" y="3428999"/>
            <a:ext cx="640929" cy="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0E45D-0D52-BB4B-1A41-B8607AF73377}"/>
            </a:ext>
          </a:extLst>
        </p:cNvPr>
        <p:cNvGrpSpPr/>
        <p:nvPr/>
      </p:nvGrpSpPr>
      <p:grpSpPr>
        <a:xfrm>
          <a:off x="0" y="0"/>
          <a:ext cx="0" cy="0"/>
          <a:chOff x="0" y="0"/>
          <a:chExt cx="0" cy="0"/>
        </a:xfrm>
      </p:grpSpPr>
      <p:pic>
        <p:nvPicPr>
          <p:cNvPr id="60" name="图片 59">
            <a:extLst>
              <a:ext uri="{FF2B5EF4-FFF2-40B4-BE49-F238E27FC236}">
                <a16:creationId xmlns:a16="http://schemas.microsoft.com/office/drawing/2014/main" id="{D19F3674-182A-55D1-7623-71F115919A97}"/>
              </a:ext>
            </a:extLst>
          </p:cNvPr>
          <p:cNvPicPr>
            <a:picLocks noChangeAspect="1"/>
          </p:cNvPicPr>
          <p:nvPr/>
        </p:nvPicPr>
        <p:blipFill>
          <a:blip r:embed="rId2"/>
          <a:stretch>
            <a:fillRect/>
          </a:stretch>
        </p:blipFill>
        <p:spPr>
          <a:xfrm>
            <a:off x="2015259" y="1507004"/>
            <a:ext cx="8440328" cy="5306165"/>
          </a:xfrm>
          <a:prstGeom prst="rect">
            <a:avLst/>
          </a:prstGeom>
        </p:spPr>
      </p:pic>
      <p:sp>
        <p:nvSpPr>
          <p:cNvPr id="7" name="Text Box 65">
            <a:extLst>
              <a:ext uri="{FF2B5EF4-FFF2-40B4-BE49-F238E27FC236}">
                <a16:creationId xmlns:a16="http://schemas.microsoft.com/office/drawing/2014/main" id="{903429FB-D7AF-8E3B-B3C4-44C89356716B}"/>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F653180B-3C80-5B68-FFE1-C988D1F7D363}"/>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97E2371B-A0CC-4612-73A2-D5F5A2355A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600CA3FC-83EE-B4B6-CF28-4828F91F2A15}"/>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224753F9-CD9C-430A-6C56-4496A57B53C4}"/>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Serotype - Serotype analysis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D888C612-FB8B-ECE8-01FB-4773429838A9}"/>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CF6AAE55-203B-4595-8C12-6CB0F70F8D24}"/>
              </a:ext>
            </a:extLst>
          </p:cNvPr>
          <p:cNvSpPr txBox="1"/>
          <p:nvPr/>
        </p:nvSpPr>
        <p:spPr>
          <a:xfrm>
            <a:off x="2168155" y="797952"/>
            <a:ext cx="257438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bacterial genomes folder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4AF5AEF1-EBEB-9353-FB49-25AE0FD0ECFF}"/>
              </a:ext>
            </a:extLst>
          </p:cNvPr>
          <p:cNvCxnSpPr>
            <a:cxnSpLocks/>
          </p:cNvCxnSpPr>
          <p:nvPr/>
        </p:nvCxnSpPr>
        <p:spPr>
          <a:xfrm flipV="1">
            <a:off x="3279361" y="1514953"/>
            <a:ext cx="0" cy="35349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D2E1E00-B02E-26A8-4024-72E943CE581B}"/>
              </a:ext>
            </a:extLst>
          </p:cNvPr>
          <p:cNvSpPr txBox="1"/>
          <p:nvPr/>
        </p:nvSpPr>
        <p:spPr>
          <a:xfrm>
            <a:off x="4851734" y="804487"/>
            <a:ext cx="2827223"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68FE8E40-A0B3-EF19-3622-191BA1F5928C}"/>
              </a:ext>
            </a:extLst>
          </p:cNvPr>
          <p:cNvCxnSpPr>
            <a:cxnSpLocks/>
          </p:cNvCxnSpPr>
          <p:nvPr/>
        </p:nvCxnSpPr>
        <p:spPr>
          <a:xfrm flipV="1">
            <a:off x="6199324" y="1450818"/>
            <a:ext cx="0" cy="41763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2344BA03-14B1-D3B6-40D1-945E17CAD4AF}"/>
              </a:ext>
            </a:extLst>
          </p:cNvPr>
          <p:cNvSpPr txBox="1"/>
          <p:nvPr/>
        </p:nvSpPr>
        <p:spPr>
          <a:xfrm>
            <a:off x="7828183" y="804487"/>
            <a:ext cx="2834570"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Serotype gene,</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collected from the literature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651DC6B5-2B6C-74FC-D3BB-C5FA0D0644DB}"/>
              </a:ext>
            </a:extLst>
          </p:cNvPr>
          <p:cNvSpPr txBox="1"/>
          <p:nvPr/>
        </p:nvSpPr>
        <p:spPr>
          <a:xfrm>
            <a:off x="138457" y="2258792"/>
            <a:ext cx="1717215" cy="2031325"/>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Designed for the differentiation of Streptococcus suis serotypes 1 and 14, as well as types 2 and 1/2</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29AF5C9E-9671-95B5-DC15-631EABCEC12F}"/>
              </a:ext>
            </a:extLst>
          </p:cNvPr>
          <p:cNvSpPr/>
          <p:nvPr/>
        </p:nvSpPr>
        <p:spPr>
          <a:xfrm>
            <a:off x="2015258" y="1890584"/>
            <a:ext cx="2670190" cy="193144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389D934D-1368-EDB0-BDA8-335F4961905F}"/>
              </a:ext>
            </a:extLst>
          </p:cNvPr>
          <p:cNvSpPr txBox="1"/>
          <p:nvPr/>
        </p:nvSpPr>
        <p:spPr>
          <a:xfrm>
            <a:off x="5510911" y="6290548"/>
            <a:ext cx="150886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Status bar </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直接箭头连接符 44">
            <a:extLst>
              <a:ext uri="{FF2B5EF4-FFF2-40B4-BE49-F238E27FC236}">
                <a16:creationId xmlns:a16="http://schemas.microsoft.com/office/drawing/2014/main" id="{9D536CE1-13C9-9F4E-2021-2AF6E991564B}"/>
              </a:ext>
            </a:extLst>
          </p:cNvPr>
          <p:cNvCxnSpPr>
            <a:cxnSpLocks/>
            <a:endCxn id="46" idx="1"/>
          </p:cNvCxnSpPr>
          <p:nvPr/>
        </p:nvCxnSpPr>
        <p:spPr>
          <a:xfrm>
            <a:off x="10038939" y="6194925"/>
            <a:ext cx="50403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57F6559-0B88-FB16-5AA0-7646371F7D71}"/>
              </a:ext>
            </a:extLst>
          </p:cNvPr>
          <p:cNvSpPr txBox="1"/>
          <p:nvPr/>
        </p:nvSpPr>
        <p:spPr>
          <a:xfrm>
            <a:off x="10542975" y="5594760"/>
            <a:ext cx="1388143"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this button to display the table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AFF3945D-D28D-244B-0398-5A0D3BCFEF83}"/>
              </a:ext>
            </a:extLst>
          </p:cNvPr>
          <p:cNvSpPr/>
          <p:nvPr/>
        </p:nvSpPr>
        <p:spPr>
          <a:xfrm>
            <a:off x="4680667" y="1890584"/>
            <a:ext cx="2646834" cy="1931439"/>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47AEA1B2-4D57-48F9-BE22-3D6D12B8AD39}"/>
              </a:ext>
            </a:extLst>
          </p:cNvPr>
          <p:cNvSpPr/>
          <p:nvPr/>
        </p:nvSpPr>
        <p:spPr>
          <a:xfrm>
            <a:off x="7327501" y="1885797"/>
            <a:ext cx="3101512" cy="193143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箭头连接符 33">
            <a:extLst>
              <a:ext uri="{FF2B5EF4-FFF2-40B4-BE49-F238E27FC236}">
                <a16:creationId xmlns:a16="http://schemas.microsoft.com/office/drawing/2014/main" id="{59F9BBB6-DF0A-C43C-E29E-B8BDC4B22C6F}"/>
              </a:ext>
            </a:extLst>
          </p:cNvPr>
          <p:cNvCxnSpPr>
            <a:cxnSpLocks/>
          </p:cNvCxnSpPr>
          <p:nvPr/>
        </p:nvCxnSpPr>
        <p:spPr>
          <a:xfrm flipV="1">
            <a:off x="8874074" y="1415207"/>
            <a:ext cx="0" cy="41763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6F99BEF8-E86B-A143-972A-59E4ED485197}"/>
              </a:ext>
            </a:extLst>
          </p:cNvPr>
          <p:cNvSpPr/>
          <p:nvPr/>
        </p:nvSpPr>
        <p:spPr>
          <a:xfrm>
            <a:off x="2015259" y="3820087"/>
            <a:ext cx="5312241" cy="177202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箭头连接符 28">
            <a:extLst>
              <a:ext uri="{FF2B5EF4-FFF2-40B4-BE49-F238E27FC236}">
                <a16:creationId xmlns:a16="http://schemas.microsoft.com/office/drawing/2014/main" id="{5CC6789A-6180-4ED0-7D36-28CBF8B25A13}"/>
              </a:ext>
            </a:extLst>
          </p:cNvPr>
          <p:cNvCxnSpPr>
            <a:cxnSpLocks/>
          </p:cNvCxnSpPr>
          <p:nvPr/>
        </p:nvCxnSpPr>
        <p:spPr>
          <a:xfrm flipH="1" flipV="1">
            <a:off x="1715905" y="3803678"/>
            <a:ext cx="834175" cy="97662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453F0E8C-6291-8C89-5FAA-F99766103F3A}"/>
              </a:ext>
            </a:extLst>
          </p:cNvPr>
          <p:cNvSpPr/>
          <p:nvPr/>
        </p:nvSpPr>
        <p:spPr>
          <a:xfrm>
            <a:off x="2015259" y="5592115"/>
            <a:ext cx="2665408" cy="10936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49">
            <a:extLst>
              <a:ext uri="{FF2B5EF4-FFF2-40B4-BE49-F238E27FC236}">
                <a16:creationId xmlns:a16="http://schemas.microsoft.com/office/drawing/2014/main" id="{B8CFD58E-6AF1-8253-B10B-943F9C174F91}"/>
              </a:ext>
            </a:extLst>
          </p:cNvPr>
          <p:cNvCxnSpPr>
            <a:cxnSpLocks/>
          </p:cNvCxnSpPr>
          <p:nvPr/>
        </p:nvCxnSpPr>
        <p:spPr>
          <a:xfrm flipH="1" flipV="1">
            <a:off x="1741711" y="6174435"/>
            <a:ext cx="418688" cy="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6E0EA76C-8CBB-6CD3-9088-32959272B6B7}"/>
              </a:ext>
            </a:extLst>
          </p:cNvPr>
          <p:cNvSpPr txBox="1"/>
          <p:nvPr/>
        </p:nvSpPr>
        <p:spPr>
          <a:xfrm>
            <a:off x="125554" y="4541471"/>
            <a:ext cx="1717215" cy="2031325"/>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precise mode is targeted at Streptococcus suis serotypes 1 and 14, as well as types 2 and 1/2</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3" name="图片 62">
            <a:extLst>
              <a:ext uri="{FF2B5EF4-FFF2-40B4-BE49-F238E27FC236}">
                <a16:creationId xmlns:a16="http://schemas.microsoft.com/office/drawing/2014/main" id="{0644C53C-A8E1-EC61-F3C9-06E0A914E447}"/>
              </a:ext>
            </a:extLst>
          </p:cNvPr>
          <p:cNvPicPr>
            <a:picLocks noChangeAspect="1"/>
          </p:cNvPicPr>
          <p:nvPr/>
        </p:nvPicPr>
        <p:blipFill>
          <a:blip r:embed="rId4"/>
          <a:stretch>
            <a:fillRect/>
          </a:stretch>
        </p:blipFill>
        <p:spPr>
          <a:xfrm>
            <a:off x="7487087" y="4128632"/>
            <a:ext cx="2067213" cy="1705213"/>
          </a:xfrm>
          <a:prstGeom prst="rect">
            <a:avLst/>
          </a:prstGeom>
        </p:spPr>
      </p:pic>
      <p:sp>
        <p:nvSpPr>
          <p:cNvPr id="64" name="文本框 63">
            <a:extLst>
              <a:ext uri="{FF2B5EF4-FFF2-40B4-BE49-F238E27FC236}">
                <a16:creationId xmlns:a16="http://schemas.microsoft.com/office/drawing/2014/main" id="{76C52321-FC53-2E9F-AE72-C7A07A9D036B}"/>
              </a:ext>
            </a:extLst>
          </p:cNvPr>
          <p:cNvSpPr txBox="1"/>
          <p:nvPr/>
        </p:nvSpPr>
        <p:spPr>
          <a:xfrm>
            <a:off x="10615174" y="3274454"/>
            <a:ext cx="1474540" cy="2007153"/>
          </a:xfrm>
          <a:prstGeom prst="rect">
            <a:avLst/>
          </a:prstGeom>
          <a:noFill/>
        </p:spPr>
        <p:txBody>
          <a:bodyPr wrap="square">
            <a:spAutoFit/>
          </a:bodyPr>
          <a:lstStyle/>
          <a:p>
            <a:pPr>
              <a:lnSpc>
                <a:spcPct val="12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first column represents the strain number, and the second column represents the serotype</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5" name="直接箭头连接符 64">
            <a:extLst>
              <a:ext uri="{FF2B5EF4-FFF2-40B4-BE49-F238E27FC236}">
                <a16:creationId xmlns:a16="http://schemas.microsoft.com/office/drawing/2014/main" id="{587FFF14-1259-7F9A-ACB6-5E6A36B9D27C}"/>
              </a:ext>
            </a:extLst>
          </p:cNvPr>
          <p:cNvCxnSpPr>
            <a:cxnSpLocks/>
          </p:cNvCxnSpPr>
          <p:nvPr/>
        </p:nvCxnSpPr>
        <p:spPr>
          <a:xfrm flipV="1">
            <a:off x="10022924" y="4541471"/>
            <a:ext cx="592250" cy="43437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683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5C666-8341-9C9E-C811-69C0D0DCF53A}"/>
            </a:ext>
          </a:extLst>
        </p:cNvPr>
        <p:cNvGrpSpPr/>
        <p:nvPr/>
      </p:nvGrpSpPr>
      <p:grpSpPr>
        <a:xfrm>
          <a:off x="0" y="0"/>
          <a:ext cx="0" cy="0"/>
          <a:chOff x="0" y="0"/>
          <a:chExt cx="0" cy="0"/>
        </a:xfrm>
      </p:grpSpPr>
      <p:pic>
        <p:nvPicPr>
          <p:cNvPr id="48" name="图片 47">
            <a:extLst>
              <a:ext uri="{FF2B5EF4-FFF2-40B4-BE49-F238E27FC236}">
                <a16:creationId xmlns:a16="http://schemas.microsoft.com/office/drawing/2014/main" id="{2FA7C534-BE27-51D0-46EC-46F134DF04FD}"/>
              </a:ext>
            </a:extLst>
          </p:cNvPr>
          <p:cNvPicPr>
            <a:picLocks noChangeAspect="1"/>
          </p:cNvPicPr>
          <p:nvPr/>
        </p:nvPicPr>
        <p:blipFill>
          <a:blip r:embed="rId2"/>
          <a:stretch>
            <a:fillRect/>
          </a:stretch>
        </p:blipFill>
        <p:spPr>
          <a:xfrm>
            <a:off x="2271611" y="1585391"/>
            <a:ext cx="6464457" cy="4975822"/>
          </a:xfrm>
          <a:prstGeom prst="rect">
            <a:avLst/>
          </a:prstGeom>
        </p:spPr>
      </p:pic>
      <p:sp>
        <p:nvSpPr>
          <p:cNvPr id="7" name="Text Box 65">
            <a:extLst>
              <a:ext uri="{FF2B5EF4-FFF2-40B4-BE49-F238E27FC236}">
                <a16:creationId xmlns:a16="http://schemas.microsoft.com/office/drawing/2014/main" id="{CA4B4400-5EF8-19A3-15A1-ED63C16FBA46}"/>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46EC252A-F876-D153-0F98-22DE2834167A}"/>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E35A5E95-4A57-606E-C40B-345CC10DD8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E375C34E-10FB-32A3-0D9A-2CF74E62CFDA}"/>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FEE10BDD-529B-4146-A0A3-380BDFBC9ACA}"/>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Gene identification – Drug resistance genes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8BEED17E-6EA9-66C8-74E1-BEBD64B25B64}"/>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72047F26-8666-1675-946B-3EE1C39AD945}"/>
              </a:ext>
            </a:extLst>
          </p:cNvPr>
          <p:cNvSpPr txBox="1"/>
          <p:nvPr/>
        </p:nvSpPr>
        <p:spPr>
          <a:xfrm>
            <a:off x="1947488" y="797951"/>
            <a:ext cx="2396869"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bacterial genomes folder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DD2A28A0-F089-9EE0-8364-CD30CE94C83B}"/>
              </a:ext>
            </a:extLst>
          </p:cNvPr>
          <p:cNvCxnSpPr>
            <a:cxnSpLocks/>
          </p:cNvCxnSpPr>
          <p:nvPr/>
        </p:nvCxnSpPr>
        <p:spPr>
          <a:xfrm flipV="1">
            <a:off x="3279361" y="1514953"/>
            <a:ext cx="0" cy="35349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369F28C-5BF6-FE63-3F94-B53490212E85}"/>
              </a:ext>
            </a:extLst>
          </p:cNvPr>
          <p:cNvSpPr txBox="1"/>
          <p:nvPr/>
        </p:nvSpPr>
        <p:spPr>
          <a:xfrm>
            <a:off x="4349046" y="818611"/>
            <a:ext cx="2827223"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9861DA68-D51B-D401-6D1B-E19FD9633DE7}"/>
              </a:ext>
            </a:extLst>
          </p:cNvPr>
          <p:cNvCxnSpPr>
            <a:cxnSpLocks/>
          </p:cNvCxnSpPr>
          <p:nvPr/>
        </p:nvCxnSpPr>
        <p:spPr>
          <a:xfrm flipV="1">
            <a:off x="5453736" y="1514953"/>
            <a:ext cx="0" cy="34696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6A201D8-78A3-7F11-49F6-122D76A6B5DE}"/>
              </a:ext>
            </a:extLst>
          </p:cNvPr>
          <p:cNvSpPr txBox="1"/>
          <p:nvPr/>
        </p:nvSpPr>
        <p:spPr>
          <a:xfrm>
            <a:off x="206117" y="1564731"/>
            <a:ext cx="2069319" cy="1754326"/>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Target gene fa (Drug resistance genes, If there are multiple genes, they should be placed in the same fa file)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84D3D6F1-FD6F-EC26-6E3B-F16D1965C715}"/>
              </a:ext>
            </a:extLst>
          </p:cNvPr>
          <p:cNvSpPr/>
          <p:nvPr/>
        </p:nvSpPr>
        <p:spPr>
          <a:xfrm>
            <a:off x="2235752" y="1890584"/>
            <a:ext cx="1956420" cy="125875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004D0364-AE93-91E6-5C34-EECB18368A45}"/>
              </a:ext>
            </a:extLst>
          </p:cNvPr>
          <p:cNvSpPr txBox="1"/>
          <p:nvPr/>
        </p:nvSpPr>
        <p:spPr>
          <a:xfrm>
            <a:off x="3705151" y="5849244"/>
            <a:ext cx="150886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Status bar </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直接箭头连接符 44">
            <a:extLst>
              <a:ext uri="{FF2B5EF4-FFF2-40B4-BE49-F238E27FC236}">
                <a16:creationId xmlns:a16="http://schemas.microsoft.com/office/drawing/2014/main" id="{A9D3301F-2C69-E555-76E3-9C476A54AA7E}"/>
              </a:ext>
            </a:extLst>
          </p:cNvPr>
          <p:cNvCxnSpPr>
            <a:cxnSpLocks/>
          </p:cNvCxnSpPr>
          <p:nvPr/>
        </p:nvCxnSpPr>
        <p:spPr>
          <a:xfrm>
            <a:off x="8629530" y="5955775"/>
            <a:ext cx="50403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A1CFF825-5E00-4E07-8ED0-A9CCB9C3BFB5}"/>
              </a:ext>
            </a:extLst>
          </p:cNvPr>
          <p:cNvSpPr txBox="1"/>
          <p:nvPr/>
        </p:nvSpPr>
        <p:spPr>
          <a:xfrm>
            <a:off x="9188178" y="5375959"/>
            <a:ext cx="1388143"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this button to display the table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F297D7F9-8EE0-292D-EF34-07701FC66DF5}"/>
              </a:ext>
            </a:extLst>
          </p:cNvPr>
          <p:cNvSpPr/>
          <p:nvPr/>
        </p:nvSpPr>
        <p:spPr>
          <a:xfrm>
            <a:off x="4192173" y="1890584"/>
            <a:ext cx="1903828" cy="125875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E87FAA82-DAAD-C794-19F6-0A55E8259780}"/>
              </a:ext>
            </a:extLst>
          </p:cNvPr>
          <p:cNvSpPr/>
          <p:nvPr/>
        </p:nvSpPr>
        <p:spPr>
          <a:xfrm>
            <a:off x="2235752" y="3149336"/>
            <a:ext cx="1956420" cy="105364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箭头连接符 28">
            <a:extLst>
              <a:ext uri="{FF2B5EF4-FFF2-40B4-BE49-F238E27FC236}">
                <a16:creationId xmlns:a16="http://schemas.microsoft.com/office/drawing/2014/main" id="{9F7901E7-1BDF-B9CD-81F8-D46FAD2D0767}"/>
              </a:ext>
            </a:extLst>
          </p:cNvPr>
          <p:cNvCxnSpPr>
            <a:cxnSpLocks/>
            <a:stCxn id="26" idx="1"/>
          </p:cNvCxnSpPr>
          <p:nvPr/>
        </p:nvCxnSpPr>
        <p:spPr>
          <a:xfrm flipH="1" flipV="1">
            <a:off x="1849087" y="3381038"/>
            <a:ext cx="386665" cy="2951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E7DF63ED-196D-2820-6C3D-C9472DEA1C8F}"/>
              </a:ext>
            </a:extLst>
          </p:cNvPr>
          <p:cNvSpPr/>
          <p:nvPr/>
        </p:nvSpPr>
        <p:spPr>
          <a:xfrm>
            <a:off x="2235752" y="4988583"/>
            <a:ext cx="3452874" cy="4175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49">
            <a:extLst>
              <a:ext uri="{FF2B5EF4-FFF2-40B4-BE49-F238E27FC236}">
                <a16:creationId xmlns:a16="http://schemas.microsoft.com/office/drawing/2014/main" id="{22E36D71-A326-794B-456B-0CFFCEC8D0BB}"/>
              </a:ext>
            </a:extLst>
          </p:cNvPr>
          <p:cNvCxnSpPr>
            <a:cxnSpLocks/>
          </p:cNvCxnSpPr>
          <p:nvPr/>
        </p:nvCxnSpPr>
        <p:spPr>
          <a:xfrm flipH="1" flipV="1">
            <a:off x="1646328" y="5241844"/>
            <a:ext cx="418688" cy="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675127AA-2BDF-7AFC-6BC3-E1223288D1FC}"/>
              </a:ext>
            </a:extLst>
          </p:cNvPr>
          <p:cNvSpPr txBox="1"/>
          <p:nvPr/>
        </p:nvSpPr>
        <p:spPr>
          <a:xfrm>
            <a:off x="209509" y="4928700"/>
            <a:ext cx="1717215"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Nucleic acid identification and protein identification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文本框 63">
            <a:extLst>
              <a:ext uri="{FF2B5EF4-FFF2-40B4-BE49-F238E27FC236}">
                <a16:creationId xmlns:a16="http://schemas.microsoft.com/office/drawing/2014/main" id="{C7812A99-8D4C-F3E3-0E09-14585A79F24D}"/>
              </a:ext>
            </a:extLst>
          </p:cNvPr>
          <p:cNvSpPr txBox="1"/>
          <p:nvPr/>
        </p:nvSpPr>
        <p:spPr>
          <a:xfrm>
            <a:off x="9277281" y="1837877"/>
            <a:ext cx="2199904" cy="1453155"/>
          </a:xfrm>
          <a:prstGeom prst="rect">
            <a:avLst/>
          </a:prstGeom>
          <a:noFill/>
        </p:spPr>
        <p:txBody>
          <a:bodyPr wrap="square">
            <a:spAutoFit/>
          </a:bodyPr>
          <a:lstStyle/>
          <a:p>
            <a:pPr>
              <a:lnSpc>
                <a:spcPct val="120000"/>
              </a:lnSpc>
            </a:pP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The first column represents the strain number, and the second column represents the identified gene</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5" name="直接箭头连接符 64">
            <a:extLst>
              <a:ext uri="{FF2B5EF4-FFF2-40B4-BE49-F238E27FC236}">
                <a16:creationId xmlns:a16="http://schemas.microsoft.com/office/drawing/2014/main" id="{7ACFDB4E-A47C-01F4-3E7A-6B095528A927}"/>
              </a:ext>
            </a:extLst>
          </p:cNvPr>
          <p:cNvCxnSpPr>
            <a:cxnSpLocks/>
          </p:cNvCxnSpPr>
          <p:nvPr/>
        </p:nvCxnSpPr>
        <p:spPr>
          <a:xfrm>
            <a:off x="5853161" y="4799992"/>
            <a:ext cx="650215" cy="18859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E3F8238-C8C8-10FD-E9BA-DC96D80EBC4C}"/>
              </a:ext>
            </a:extLst>
          </p:cNvPr>
          <p:cNvCxnSpPr>
            <a:cxnSpLocks/>
          </p:cNvCxnSpPr>
          <p:nvPr/>
        </p:nvCxnSpPr>
        <p:spPr>
          <a:xfrm flipH="1" flipV="1">
            <a:off x="1819501" y="4377885"/>
            <a:ext cx="613649" cy="33371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284D4DF-430E-77BD-6F2A-4A023646C990}"/>
              </a:ext>
            </a:extLst>
          </p:cNvPr>
          <p:cNvSpPr txBox="1"/>
          <p:nvPr/>
        </p:nvSpPr>
        <p:spPr>
          <a:xfrm>
            <a:off x="192059" y="3683359"/>
            <a:ext cx="1706831"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identity threshold with the target gene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6" name="直接箭头连接符 35">
            <a:extLst>
              <a:ext uri="{FF2B5EF4-FFF2-40B4-BE49-F238E27FC236}">
                <a16:creationId xmlns:a16="http://schemas.microsoft.com/office/drawing/2014/main" id="{75BC8BA7-5312-02BF-BFA5-F5AB91EF2B81}"/>
              </a:ext>
            </a:extLst>
          </p:cNvPr>
          <p:cNvCxnSpPr>
            <a:cxnSpLocks/>
          </p:cNvCxnSpPr>
          <p:nvPr/>
        </p:nvCxnSpPr>
        <p:spPr>
          <a:xfrm>
            <a:off x="5809957" y="4006781"/>
            <a:ext cx="675249" cy="8191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356621A1-6AB8-BD28-F739-9740757A4686}"/>
              </a:ext>
            </a:extLst>
          </p:cNvPr>
          <p:cNvSpPr txBox="1"/>
          <p:nvPr/>
        </p:nvSpPr>
        <p:spPr>
          <a:xfrm>
            <a:off x="6606068" y="4781768"/>
            <a:ext cx="3243408"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coverage threshold with the target gene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FD0E0098-271F-D3AD-09BC-DF512020E85F}"/>
              </a:ext>
            </a:extLst>
          </p:cNvPr>
          <p:cNvSpPr txBox="1"/>
          <p:nvPr/>
        </p:nvSpPr>
        <p:spPr>
          <a:xfrm>
            <a:off x="6775459" y="3588128"/>
            <a:ext cx="3708142" cy="1061829"/>
          </a:xfrm>
          <a:prstGeom prst="rect">
            <a:avLst/>
          </a:prstGeom>
          <a:noFill/>
        </p:spPr>
        <p:txBody>
          <a:bodyPr wrap="square">
            <a:spAutoFit/>
          </a:bodyPr>
          <a:lstStyle/>
          <a:p>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If the overlapping part of two genes at the same position that meet the condition is greater than this threshold, take the one with the greatest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identity</a:t>
            </a:r>
            <a:endParaRPr lang="zh-CN" altLang="en-US" sz="15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6" name="图片 55">
            <a:extLst>
              <a:ext uri="{FF2B5EF4-FFF2-40B4-BE49-F238E27FC236}">
                <a16:creationId xmlns:a16="http://schemas.microsoft.com/office/drawing/2014/main" id="{33998A3D-8469-36BE-DADB-0C162B1CF4DA}"/>
              </a:ext>
            </a:extLst>
          </p:cNvPr>
          <p:cNvPicPr>
            <a:picLocks noChangeAspect="1"/>
          </p:cNvPicPr>
          <p:nvPr/>
        </p:nvPicPr>
        <p:blipFill>
          <a:blip r:embed="rId4"/>
          <a:stretch>
            <a:fillRect/>
          </a:stretch>
        </p:blipFill>
        <p:spPr>
          <a:xfrm>
            <a:off x="6131860" y="2371490"/>
            <a:ext cx="2114845" cy="1086002"/>
          </a:xfrm>
          <a:prstGeom prst="rect">
            <a:avLst/>
          </a:prstGeom>
        </p:spPr>
      </p:pic>
      <p:cxnSp>
        <p:nvCxnSpPr>
          <p:cNvPr id="57" name="直接箭头连接符 56">
            <a:extLst>
              <a:ext uri="{FF2B5EF4-FFF2-40B4-BE49-F238E27FC236}">
                <a16:creationId xmlns:a16="http://schemas.microsoft.com/office/drawing/2014/main" id="{AE500AB6-0713-D6A7-24F5-928716DABF0C}"/>
              </a:ext>
            </a:extLst>
          </p:cNvPr>
          <p:cNvCxnSpPr>
            <a:cxnSpLocks/>
          </p:cNvCxnSpPr>
          <p:nvPr/>
        </p:nvCxnSpPr>
        <p:spPr>
          <a:xfrm flipV="1">
            <a:off x="8406908" y="2599103"/>
            <a:ext cx="721465" cy="23965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86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995D3-ACE0-AA3E-F576-339B0B9754F8}"/>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BCD238F9-7DAF-1E0B-D754-CB3873E9EB97}"/>
              </a:ext>
            </a:extLst>
          </p:cNvPr>
          <p:cNvPicPr>
            <a:picLocks noChangeAspect="1"/>
          </p:cNvPicPr>
          <p:nvPr/>
        </p:nvPicPr>
        <p:blipFill>
          <a:blip r:embed="rId2"/>
          <a:stretch>
            <a:fillRect/>
          </a:stretch>
        </p:blipFill>
        <p:spPr>
          <a:xfrm>
            <a:off x="2774977" y="1089968"/>
            <a:ext cx="5591955" cy="5249008"/>
          </a:xfrm>
          <a:prstGeom prst="rect">
            <a:avLst/>
          </a:prstGeom>
        </p:spPr>
      </p:pic>
      <p:sp>
        <p:nvSpPr>
          <p:cNvPr id="7" name="Text Box 65">
            <a:extLst>
              <a:ext uri="{FF2B5EF4-FFF2-40B4-BE49-F238E27FC236}">
                <a16:creationId xmlns:a16="http://schemas.microsoft.com/office/drawing/2014/main" id="{7AB97368-5988-3AF4-61A7-3478110A189B}"/>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6496020D-AC7A-3295-1B83-ACBBD70B0780}"/>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1AB6868E-4CFB-9E2B-2F5A-AEBBEDB79D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6A10B66C-2778-53EE-56A5-4216590E4F4F}"/>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EA707CAA-B159-F9F2-F311-A8556D7277AB}"/>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Core genome construction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352284F2-18AB-6FC8-0356-B341699630B4}"/>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EA6264C8-9226-CA46-F484-B6A983005D1A}"/>
              </a:ext>
            </a:extLst>
          </p:cNvPr>
          <p:cNvSpPr txBox="1"/>
          <p:nvPr/>
        </p:nvSpPr>
        <p:spPr>
          <a:xfrm>
            <a:off x="331632" y="3460681"/>
            <a:ext cx="2443345"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bacterial genomes folder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7D3D57AE-DC7C-41B5-602F-E563BC5EECA0}"/>
              </a:ext>
            </a:extLst>
          </p:cNvPr>
          <p:cNvSpPr/>
          <p:nvPr/>
        </p:nvSpPr>
        <p:spPr>
          <a:xfrm>
            <a:off x="2829890" y="3573231"/>
            <a:ext cx="2732742" cy="108643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8FAC47C-7B10-FA2C-9B52-F8CF14DF2494}"/>
              </a:ext>
            </a:extLst>
          </p:cNvPr>
          <p:cNvSpPr/>
          <p:nvPr/>
        </p:nvSpPr>
        <p:spPr>
          <a:xfrm>
            <a:off x="2829888" y="4659668"/>
            <a:ext cx="2732744" cy="115953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12DF096-DEA0-D37B-A492-F91D4B3D02E2}"/>
              </a:ext>
            </a:extLst>
          </p:cNvPr>
          <p:cNvSpPr txBox="1"/>
          <p:nvPr/>
        </p:nvSpPr>
        <p:spPr>
          <a:xfrm>
            <a:off x="8363373" y="5942753"/>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completed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6B0BB996-B7FA-BEF8-DEFC-75DA9D0FEDC8}"/>
              </a:ext>
            </a:extLst>
          </p:cNvPr>
          <p:cNvSpPr txBox="1"/>
          <p:nvPr/>
        </p:nvSpPr>
        <p:spPr>
          <a:xfrm>
            <a:off x="5733858" y="5449871"/>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41B041D-191B-2AC5-5390-27572D3F199C}"/>
              </a:ext>
            </a:extLst>
          </p:cNvPr>
          <p:cNvSpPr txBox="1"/>
          <p:nvPr/>
        </p:nvSpPr>
        <p:spPr>
          <a:xfrm>
            <a:off x="8584771" y="3793283"/>
            <a:ext cx="2787655"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CB98467F-871D-03F2-0B13-02DD8B645F79}"/>
              </a:ext>
            </a:extLst>
          </p:cNvPr>
          <p:cNvSpPr/>
          <p:nvPr/>
        </p:nvSpPr>
        <p:spPr>
          <a:xfrm>
            <a:off x="5562632" y="3575655"/>
            <a:ext cx="2732742" cy="108643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6C59B8A5-6EF8-93BC-BBD8-456BF4257F6B}"/>
              </a:ext>
            </a:extLst>
          </p:cNvPr>
          <p:cNvCxnSpPr>
            <a:cxnSpLocks/>
            <a:endCxn id="9" idx="1"/>
          </p:cNvCxnSpPr>
          <p:nvPr/>
        </p:nvCxnSpPr>
        <p:spPr>
          <a:xfrm>
            <a:off x="7932210" y="4116449"/>
            <a:ext cx="652561"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97C9E10-EC63-8EF6-C7EA-BAFA3686F767}"/>
              </a:ext>
            </a:extLst>
          </p:cNvPr>
          <p:cNvCxnSpPr>
            <a:cxnSpLocks/>
          </p:cNvCxnSpPr>
          <p:nvPr/>
        </p:nvCxnSpPr>
        <p:spPr>
          <a:xfrm flipH="1" flipV="1">
            <a:off x="2484221" y="4019059"/>
            <a:ext cx="644550" cy="25104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CBE10F-C9D2-BC83-A1B0-20A3564669BF}"/>
              </a:ext>
            </a:extLst>
          </p:cNvPr>
          <p:cNvCxnSpPr>
            <a:cxnSpLocks/>
          </p:cNvCxnSpPr>
          <p:nvPr/>
        </p:nvCxnSpPr>
        <p:spPr>
          <a:xfrm flipH="1">
            <a:off x="2474731" y="5338974"/>
            <a:ext cx="710311"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DA9E1C1-D423-7E8D-BC16-001A329693AF}"/>
              </a:ext>
            </a:extLst>
          </p:cNvPr>
          <p:cNvSpPr txBox="1"/>
          <p:nvPr/>
        </p:nvSpPr>
        <p:spPr>
          <a:xfrm>
            <a:off x="194404" y="4547118"/>
            <a:ext cx="2423907" cy="1477328"/>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reference strains of this category of bacteria need to be first annotated in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ffn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format using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prokka</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101C84AB-456D-7308-5B21-882CEA32CD23}"/>
              </a:ext>
            </a:extLst>
          </p:cNvPr>
          <p:cNvSpPr txBox="1"/>
          <p:nvPr/>
        </p:nvSpPr>
        <p:spPr>
          <a:xfrm>
            <a:off x="8631218" y="1867994"/>
            <a:ext cx="239619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identity threshold to identify core genes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文本框 34">
            <a:extLst>
              <a:ext uri="{FF2B5EF4-FFF2-40B4-BE49-F238E27FC236}">
                <a16:creationId xmlns:a16="http://schemas.microsoft.com/office/drawing/2014/main" id="{35459996-0E74-2A64-0F0F-28B2FC05A7C9}"/>
              </a:ext>
            </a:extLst>
          </p:cNvPr>
          <p:cNvSpPr txBox="1"/>
          <p:nvPr/>
        </p:nvSpPr>
        <p:spPr>
          <a:xfrm>
            <a:off x="8631218" y="2769059"/>
            <a:ext cx="3243408"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coverage threshold to identify core genes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9" name="直接箭头连接符 38">
            <a:extLst>
              <a:ext uri="{FF2B5EF4-FFF2-40B4-BE49-F238E27FC236}">
                <a16:creationId xmlns:a16="http://schemas.microsoft.com/office/drawing/2014/main" id="{AD3CAC1B-4198-8CBB-0A5B-44FF632F6777}"/>
              </a:ext>
            </a:extLst>
          </p:cNvPr>
          <p:cNvCxnSpPr>
            <a:cxnSpLocks/>
            <a:endCxn id="34" idx="1"/>
          </p:cNvCxnSpPr>
          <p:nvPr/>
        </p:nvCxnSpPr>
        <p:spPr>
          <a:xfrm flipV="1">
            <a:off x="8037092" y="2191160"/>
            <a:ext cx="594126" cy="5179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DDAD08E-9A0E-5BCC-FF6C-989280810792}"/>
              </a:ext>
            </a:extLst>
          </p:cNvPr>
          <p:cNvCxnSpPr>
            <a:cxnSpLocks/>
          </p:cNvCxnSpPr>
          <p:nvPr/>
        </p:nvCxnSpPr>
        <p:spPr>
          <a:xfrm flipV="1">
            <a:off x="7961427" y="3168511"/>
            <a:ext cx="594126" cy="5179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100FD04B-81F3-EF98-2088-AD9ABCD4340D}"/>
              </a:ext>
            </a:extLst>
          </p:cNvPr>
          <p:cNvPicPr>
            <a:picLocks noChangeAspect="1"/>
          </p:cNvPicPr>
          <p:nvPr/>
        </p:nvPicPr>
        <p:blipFill>
          <a:blip r:embed="rId4"/>
          <a:stretch>
            <a:fillRect/>
          </a:stretch>
        </p:blipFill>
        <p:spPr>
          <a:xfrm>
            <a:off x="8411077" y="4794362"/>
            <a:ext cx="2743583" cy="1152686"/>
          </a:xfrm>
          <a:prstGeom prst="rect">
            <a:avLst/>
          </a:prstGeom>
        </p:spPr>
      </p:pic>
    </p:spTree>
    <p:extLst>
      <p:ext uri="{BB962C8B-B14F-4D97-AF65-F5344CB8AC3E}">
        <p14:creationId xmlns:p14="http://schemas.microsoft.com/office/powerpoint/2010/main" val="1533826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E5417-3797-DAE4-5924-33CBF16418FC}"/>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DDD3ECEF-6B0A-3B76-1CC7-345CF623DF70}"/>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F836460E-C942-E50A-0DE1-D4773EAD4D8A}"/>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AE907F71-C5F2-6CE9-D642-F552B66A5F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4AAC0F41-BE18-96E4-68A4-7D44775421A9}"/>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789E2590-FB9F-B1BC-D52C-9CE1DBE1FEEE}"/>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Core genome construction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C214BCE7-8768-F480-261C-D94B3CE01DF3}"/>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4" name="文本框 33">
            <a:extLst>
              <a:ext uri="{FF2B5EF4-FFF2-40B4-BE49-F238E27FC236}">
                <a16:creationId xmlns:a16="http://schemas.microsoft.com/office/drawing/2014/main" id="{620DE6C5-78D1-DC5D-34AC-4D0EDC36BAF2}"/>
              </a:ext>
            </a:extLst>
          </p:cNvPr>
          <p:cNvSpPr txBox="1"/>
          <p:nvPr/>
        </p:nvSpPr>
        <p:spPr>
          <a:xfrm>
            <a:off x="618747" y="5459551"/>
            <a:ext cx="4811997"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Take Streptococcus suis as an example. Download the genome of Streptococcus suis from the following website for reference, and then annotate it with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prokka</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to obtain the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ffn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file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928D3A34-67E9-A223-2C24-9B0A3C61DFF2}"/>
              </a:ext>
            </a:extLst>
          </p:cNvPr>
          <p:cNvSpPr txBox="1"/>
          <p:nvPr/>
        </p:nvSpPr>
        <p:spPr>
          <a:xfrm>
            <a:off x="126395" y="3178314"/>
            <a:ext cx="6098344" cy="369332"/>
          </a:xfrm>
          <a:prstGeom prst="rect">
            <a:avLst/>
          </a:prstGeom>
          <a:noFill/>
        </p:spPr>
        <p:txBody>
          <a:bodyPr wrap="square">
            <a:spAutoFit/>
          </a:bodyPr>
          <a:lstStyle/>
          <a:p>
            <a:r>
              <a:rPr lang="zh-CN" altLang="en-US" dirty="0"/>
              <a:t>https://www.ncbi.nlm.nih.gov/datasets/taxonomy/1307/</a:t>
            </a:r>
          </a:p>
        </p:txBody>
      </p:sp>
      <p:pic>
        <p:nvPicPr>
          <p:cNvPr id="22" name="图片 21">
            <a:extLst>
              <a:ext uri="{FF2B5EF4-FFF2-40B4-BE49-F238E27FC236}">
                <a16:creationId xmlns:a16="http://schemas.microsoft.com/office/drawing/2014/main" id="{D03BE5B6-8991-9A08-4EDD-04A41ACDD75F}"/>
              </a:ext>
            </a:extLst>
          </p:cNvPr>
          <p:cNvPicPr>
            <a:picLocks noChangeAspect="1"/>
          </p:cNvPicPr>
          <p:nvPr/>
        </p:nvPicPr>
        <p:blipFill>
          <a:blip r:embed="rId3"/>
          <a:stretch>
            <a:fillRect/>
          </a:stretch>
        </p:blipFill>
        <p:spPr>
          <a:xfrm>
            <a:off x="179844" y="1270481"/>
            <a:ext cx="3974358" cy="1875363"/>
          </a:xfrm>
          <a:prstGeom prst="rect">
            <a:avLst/>
          </a:prstGeom>
        </p:spPr>
      </p:pic>
      <p:sp>
        <p:nvSpPr>
          <p:cNvPr id="25" name="矩形 24">
            <a:extLst>
              <a:ext uri="{FF2B5EF4-FFF2-40B4-BE49-F238E27FC236}">
                <a16:creationId xmlns:a16="http://schemas.microsoft.com/office/drawing/2014/main" id="{FC89DC07-6EC0-C53F-6DDC-5637060C84CC}"/>
              </a:ext>
            </a:extLst>
          </p:cNvPr>
          <p:cNvSpPr/>
          <p:nvPr/>
        </p:nvSpPr>
        <p:spPr>
          <a:xfrm>
            <a:off x="288897" y="1890933"/>
            <a:ext cx="3453266" cy="89622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30306DAB-BAC4-AC56-E23A-C24E46136D80}"/>
              </a:ext>
            </a:extLst>
          </p:cNvPr>
          <p:cNvPicPr>
            <a:picLocks noChangeAspect="1"/>
          </p:cNvPicPr>
          <p:nvPr/>
        </p:nvPicPr>
        <p:blipFill>
          <a:blip r:embed="rId4"/>
          <a:stretch>
            <a:fillRect/>
          </a:stretch>
        </p:blipFill>
        <p:spPr>
          <a:xfrm>
            <a:off x="6003096" y="1752464"/>
            <a:ext cx="5900007" cy="1105081"/>
          </a:xfrm>
          <a:prstGeom prst="rect">
            <a:avLst/>
          </a:prstGeom>
        </p:spPr>
      </p:pic>
      <p:pic>
        <p:nvPicPr>
          <p:cNvPr id="3" name="图片 2">
            <a:extLst>
              <a:ext uri="{FF2B5EF4-FFF2-40B4-BE49-F238E27FC236}">
                <a16:creationId xmlns:a16="http://schemas.microsoft.com/office/drawing/2014/main" id="{DDFE5ECB-F117-19DE-ACF0-996FFF8F0FE1}"/>
              </a:ext>
            </a:extLst>
          </p:cNvPr>
          <p:cNvPicPr>
            <a:picLocks noChangeAspect="1"/>
          </p:cNvPicPr>
          <p:nvPr/>
        </p:nvPicPr>
        <p:blipFill>
          <a:blip r:embed="rId5"/>
          <a:stretch>
            <a:fillRect/>
          </a:stretch>
        </p:blipFill>
        <p:spPr>
          <a:xfrm>
            <a:off x="398760" y="3580116"/>
            <a:ext cx="4447224" cy="1696474"/>
          </a:xfrm>
          <a:prstGeom prst="rect">
            <a:avLst/>
          </a:prstGeom>
        </p:spPr>
      </p:pic>
      <p:sp>
        <p:nvSpPr>
          <p:cNvPr id="23" name="矩形 22">
            <a:extLst>
              <a:ext uri="{FF2B5EF4-FFF2-40B4-BE49-F238E27FC236}">
                <a16:creationId xmlns:a16="http://schemas.microsoft.com/office/drawing/2014/main" id="{6F549471-35BC-3877-17F7-82AD8EC77126}"/>
              </a:ext>
            </a:extLst>
          </p:cNvPr>
          <p:cNvSpPr/>
          <p:nvPr/>
        </p:nvSpPr>
        <p:spPr>
          <a:xfrm>
            <a:off x="398759" y="4178105"/>
            <a:ext cx="2766471" cy="109848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3D89E66-DD3B-EF3A-5AA7-50B91731F9A4}"/>
              </a:ext>
            </a:extLst>
          </p:cNvPr>
          <p:cNvSpPr txBox="1"/>
          <p:nvPr/>
        </p:nvSpPr>
        <p:spPr>
          <a:xfrm>
            <a:off x="8482820" y="1247029"/>
            <a:ext cx="1378634"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Result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FB9E7179-C91A-D2E2-C8DC-A84E10767121}"/>
              </a:ext>
            </a:extLst>
          </p:cNvPr>
          <p:cNvSpPr txBox="1"/>
          <p:nvPr/>
        </p:nvSpPr>
        <p:spPr>
          <a:xfrm>
            <a:off x="6547100" y="3092923"/>
            <a:ext cx="4811997" cy="3970318"/>
          </a:xfrm>
          <a:prstGeom prst="rect">
            <a:avLst/>
          </a:prstGeom>
          <a:noFill/>
        </p:spPr>
        <p:txBody>
          <a:bodyPr wrap="square">
            <a:spAutoFit/>
          </a:bodyPr>
          <a:lstStyle/>
          <a:p>
            <a:pPr marL="342900" indent="-342900">
              <a:buAutoNum type="arabicPeriod"/>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All_core_genes_aln.fasta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please ignore the intermediate files of the software operation</a:t>
            </a:r>
          </a:p>
          <a:p>
            <a:pPr marL="342900" indent="-342900">
              <a:buAutoNum type="arabicPeriod"/>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All_isolates_core_genes.fna</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the fa file of the core gene</a:t>
            </a:r>
          </a:p>
          <a:p>
            <a:pPr marL="342900" indent="-342900">
              <a:buAutoNum type="arabicPeriod"/>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core_gene_list.out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 the entry of the core gene,'::' is followed by the length of the core gene</a:t>
            </a:r>
          </a:p>
          <a:p>
            <a:pPr marL="342900" indent="-342900">
              <a:buAutoNum type="arabicPeriod"/>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Core_genome.aln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The file with all core genes aligned for each isolate is used to build an evolutionary tree</a:t>
            </a:r>
          </a:p>
          <a:p>
            <a:pPr marL="342900" indent="-342900">
              <a:buAutoNum type="arabicPeriod"/>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Isolates_gene_number.out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The number of genes in each isolate</a:t>
            </a:r>
          </a:p>
          <a:p>
            <a:pPr marL="342900" indent="-342900">
              <a:buAutoNum type="arabicPeriod"/>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09153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E5DC-262F-9477-1C92-EF74D936EDF6}"/>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408DC642-2A22-C8C3-0DD4-9BB2B2BC0DAA}"/>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10C670B9-127B-9411-DB8B-313274DB1AC1}"/>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9DA062D5-1C39-09B8-DC15-893ACECD47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578A3323-4894-D00C-096B-8FF14EFF4D82}"/>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B4754128-F78C-169F-8A06-F58EFB8393F1}"/>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4251705B-053A-2A31-02F1-76539AE1C46A}"/>
              </a:ext>
            </a:extLst>
          </p:cNvPr>
          <p:cNvSpPr txBox="1"/>
          <p:nvPr/>
        </p:nvSpPr>
        <p:spPr>
          <a:xfrm>
            <a:off x="239535" y="231129"/>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Molecular clock analysis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AD88C444-8EF2-5746-C6EE-6D818C1BA47A}"/>
              </a:ext>
            </a:extLst>
          </p:cNvPr>
          <p:cNvPicPr>
            <a:picLocks noChangeAspect="1"/>
          </p:cNvPicPr>
          <p:nvPr/>
        </p:nvPicPr>
        <p:blipFill>
          <a:blip r:embed="rId3"/>
          <a:stretch>
            <a:fillRect/>
          </a:stretch>
        </p:blipFill>
        <p:spPr>
          <a:xfrm>
            <a:off x="239535" y="995027"/>
            <a:ext cx="3898670" cy="2727823"/>
          </a:xfrm>
          <a:prstGeom prst="rect">
            <a:avLst/>
          </a:prstGeom>
        </p:spPr>
      </p:pic>
      <p:sp>
        <p:nvSpPr>
          <p:cNvPr id="13" name="文本框 12">
            <a:extLst>
              <a:ext uri="{FF2B5EF4-FFF2-40B4-BE49-F238E27FC236}">
                <a16:creationId xmlns:a16="http://schemas.microsoft.com/office/drawing/2014/main" id="{A7B4D8E8-00ED-9D0B-03E1-04E2EF513626}"/>
              </a:ext>
            </a:extLst>
          </p:cNvPr>
          <p:cNvSpPr txBox="1"/>
          <p:nvPr/>
        </p:nvSpPr>
        <p:spPr>
          <a:xfrm>
            <a:off x="2724244" y="2923704"/>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56B4FD79-1ACF-D33D-C9B4-BB9AC0E13217}"/>
              </a:ext>
            </a:extLst>
          </p:cNvPr>
          <p:cNvSpPr txBox="1"/>
          <p:nvPr/>
        </p:nvSpPr>
        <p:spPr>
          <a:xfrm>
            <a:off x="2734836" y="3313457"/>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 name="图片 23">
            <a:extLst>
              <a:ext uri="{FF2B5EF4-FFF2-40B4-BE49-F238E27FC236}">
                <a16:creationId xmlns:a16="http://schemas.microsoft.com/office/drawing/2014/main" id="{83B269EB-9843-E32A-3BAC-B9461EB49608}"/>
              </a:ext>
            </a:extLst>
          </p:cNvPr>
          <p:cNvPicPr>
            <a:picLocks noChangeAspect="1"/>
          </p:cNvPicPr>
          <p:nvPr/>
        </p:nvPicPr>
        <p:blipFill>
          <a:blip r:embed="rId4"/>
          <a:stretch>
            <a:fillRect/>
          </a:stretch>
        </p:blipFill>
        <p:spPr>
          <a:xfrm>
            <a:off x="2401954" y="2039266"/>
            <a:ext cx="1245583" cy="527685"/>
          </a:xfrm>
          <a:prstGeom prst="rect">
            <a:avLst/>
          </a:prstGeom>
        </p:spPr>
      </p:pic>
      <p:sp>
        <p:nvSpPr>
          <p:cNvPr id="26" name="文本框 25">
            <a:extLst>
              <a:ext uri="{FF2B5EF4-FFF2-40B4-BE49-F238E27FC236}">
                <a16:creationId xmlns:a16="http://schemas.microsoft.com/office/drawing/2014/main" id="{50652D8D-AD37-F8DA-E60E-4798AFF389D9}"/>
              </a:ext>
            </a:extLst>
          </p:cNvPr>
          <p:cNvSpPr txBox="1"/>
          <p:nvPr/>
        </p:nvSpPr>
        <p:spPr>
          <a:xfrm>
            <a:off x="350293" y="1802897"/>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E745BBCE-F11F-0E27-50C1-62D1972B74B4}"/>
              </a:ext>
            </a:extLst>
          </p:cNvPr>
          <p:cNvSpPr txBox="1"/>
          <p:nvPr/>
        </p:nvSpPr>
        <p:spPr>
          <a:xfrm>
            <a:off x="2431374" y="2174272"/>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2" name="图片 31">
            <a:extLst>
              <a:ext uri="{FF2B5EF4-FFF2-40B4-BE49-F238E27FC236}">
                <a16:creationId xmlns:a16="http://schemas.microsoft.com/office/drawing/2014/main" id="{315C8E1B-7F59-C675-50C0-78CD859F502C}"/>
              </a:ext>
            </a:extLst>
          </p:cNvPr>
          <p:cNvPicPr>
            <a:picLocks noChangeAspect="1"/>
          </p:cNvPicPr>
          <p:nvPr/>
        </p:nvPicPr>
        <p:blipFill>
          <a:blip r:embed="rId5"/>
          <a:stretch>
            <a:fillRect/>
          </a:stretch>
        </p:blipFill>
        <p:spPr>
          <a:xfrm>
            <a:off x="4971852" y="832984"/>
            <a:ext cx="2610957" cy="1548568"/>
          </a:xfrm>
          <a:prstGeom prst="rect">
            <a:avLst/>
          </a:prstGeom>
        </p:spPr>
      </p:pic>
      <p:pic>
        <p:nvPicPr>
          <p:cNvPr id="35" name="图片 34">
            <a:extLst>
              <a:ext uri="{FF2B5EF4-FFF2-40B4-BE49-F238E27FC236}">
                <a16:creationId xmlns:a16="http://schemas.microsoft.com/office/drawing/2014/main" id="{8D361A4D-3F62-8274-CD67-8846D7DDE69C}"/>
              </a:ext>
            </a:extLst>
          </p:cNvPr>
          <p:cNvPicPr>
            <a:picLocks noChangeAspect="1"/>
          </p:cNvPicPr>
          <p:nvPr/>
        </p:nvPicPr>
        <p:blipFill>
          <a:blip r:embed="rId6"/>
          <a:stretch>
            <a:fillRect/>
          </a:stretch>
        </p:blipFill>
        <p:spPr>
          <a:xfrm>
            <a:off x="5019278" y="2453927"/>
            <a:ext cx="2511922" cy="1548568"/>
          </a:xfrm>
          <a:prstGeom prst="rect">
            <a:avLst/>
          </a:prstGeom>
        </p:spPr>
      </p:pic>
      <p:pic>
        <p:nvPicPr>
          <p:cNvPr id="37" name="图片 36">
            <a:extLst>
              <a:ext uri="{FF2B5EF4-FFF2-40B4-BE49-F238E27FC236}">
                <a16:creationId xmlns:a16="http://schemas.microsoft.com/office/drawing/2014/main" id="{FE418249-75D8-B52C-ACDB-5CD9163A4644}"/>
              </a:ext>
            </a:extLst>
          </p:cNvPr>
          <p:cNvPicPr>
            <a:picLocks noChangeAspect="1"/>
          </p:cNvPicPr>
          <p:nvPr/>
        </p:nvPicPr>
        <p:blipFill>
          <a:blip r:embed="rId7"/>
          <a:stretch>
            <a:fillRect/>
          </a:stretch>
        </p:blipFill>
        <p:spPr>
          <a:xfrm>
            <a:off x="7803655" y="1159006"/>
            <a:ext cx="2870758" cy="1592808"/>
          </a:xfrm>
          <a:prstGeom prst="rect">
            <a:avLst/>
          </a:prstGeom>
        </p:spPr>
      </p:pic>
      <p:sp>
        <p:nvSpPr>
          <p:cNvPr id="38" name="文本框 37">
            <a:extLst>
              <a:ext uri="{FF2B5EF4-FFF2-40B4-BE49-F238E27FC236}">
                <a16:creationId xmlns:a16="http://schemas.microsoft.com/office/drawing/2014/main" id="{0EC61344-317A-AC8E-B874-4ECF1AC6647F}"/>
              </a:ext>
            </a:extLst>
          </p:cNvPr>
          <p:cNvSpPr txBox="1"/>
          <p:nvPr/>
        </p:nvSpPr>
        <p:spPr>
          <a:xfrm>
            <a:off x="8795667" y="2791640"/>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Panel</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文本框 38">
            <a:extLst>
              <a:ext uri="{FF2B5EF4-FFF2-40B4-BE49-F238E27FC236}">
                <a16:creationId xmlns:a16="http://schemas.microsoft.com/office/drawing/2014/main" id="{BD651861-9620-05A1-7ECE-6F382F3C2778}"/>
              </a:ext>
            </a:extLst>
          </p:cNvPr>
          <p:cNvSpPr txBox="1"/>
          <p:nvPr/>
        </p:nvSpPr>
        <p:spPr>
          <a:xfrm>
            <a:off x="7803655" y="3244334"/>
            <a:ext cx="3002098"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file 1:</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Tree file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newick</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文本框 39">
            <a:extLst>
              <a:ext uri="{FF2B5EF4-FFF2-40B4-BE49-F238E27FC236}">
                <a16:creationId xmlns:a16="http://schemas.microsoft.com/office/drawing/2014/main" id="{BB413052-FC7F-843F-9CAD-26BCF0144CA2}"/>
              </a:ext>
            </a:extLst>
          </p:cNvPr>
          <p:cNvSpPr txBox="1"/>
          <p:nvPr/>
        </p:nvSpPr>
        <p:spPr>
          <a:xfrm>
            <a:off x="7803655" y="3705265"/>
            <a:ext cx="2151520"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file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date.csv</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"id" represents the name of the isolate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2" name="图片 41">
            <a:extLst>
              <a:ext uri="{FF2B5EF4-FFF2-40B4-BE49-F238E27FC236}">
                <a16:creationId xmlns:a16="http://schemas.microsoft.com/office/drawing/2014/main" id="{47F66CC1-704A-96C2-5B93-87606F2DC305}"/>
              </a:ext>
            </a:extLst>
          </p:cNvPr>
          <p:cNvPicPr>
            <a:picLocks noChangeAspect="1"/>
          </p:cNvPicPr>
          <p:nvPr/>
        </p:nvPicPr>
        <p:blipFill>
          <a:blip r:embed="rId8"/>
          <a:stretch>
            <a:fillRect/>
          </a:stretch>
        </p:blipFill>
        <p:spPr>
          <a:xfrm>
            <a:off x="10569808" y="3682789"/>
            <a:ext cx="1149771" cy="1629477"/>
          </a:xfrm>
          <a:prstGeom prst="rect">
            <a:avLst/>
          </a:prstGeom>
        </p:spPr>
      </p:pic>
      <p:pic>
        <p:nvPicPr>
          <p:cNvPr id="44" name="图片 43">
            <a:extLst>
              <a:ext uri="{FF2B5EF4-FFF2-40B4-BE49-F238E27FC236}">
                <a16:creationId xmlns:a16="http://schemas.microsoft.com/office/drawing/2014/main" id="{EFB6EFD1-20C4-374E-1E36-D4F5F2245D04}"/>
              </a:ext>
            </a:extLst>
          </p:cNvPr>
          <p:cNvPicPr>
            <a:picLocks noChangeAspect="1"/>
          </p:cNvPicPr>
          <p:nvPr/>
        </p:nvPicPr>
        <p:blipFill>
          <a:blip r:embed="rId9"/>
          <a:stretch>
            <a:fillRect/>
          </a:stretch>
        </p:blipFill>
        <p:spPr>
          <a:xfrm>
            <a:off x="320968" y="3811402"/>
            <a:ext cx="4104857" cy="2891006"/>
          </a:xfrm>
          <a:prstGeom prst="rect">
            <a:avLst/>
          </a:prstGeom>
        </p:spPr>
      </p:pic>
      <p:sp>
        <p:nvSpPr>
          <p:cNvPr id="45" name="文本框 44">
            <a:extLst>
              <a:ext uri="{FF2B5EF4-FFF2-40B4-BE49-F238E27FC236}">
                <a16:creationId xmlns:a16="http://schemas.microsoft.com/office/drawing/2014/main" id="{B71E9DDB-D8F4-AECE-B97E-6080A20AC822}"/>
              </a:ext>
            </a:extLst>
          </p:cNvPr>
          <p:cNvSpPr txBox="1"/>
          <p:nvPr/>
        </p:nvSpPr>
        <p:spPr>
          <a:xfrm>
            <a:off x="4494849" y="4153283"/>
            <a:ext cx="2151520"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"Rate" represents a temporal signals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7" name="图片 46">
            <a:extLst>
              <a:ext uri="{FF2B5EF4-FFF2-40B4-BE49-F238E27FC236}">
                <a16:creationId xmlns:a16="http://schemas.microsoft.com/office/drawing/2014/main" id="{85EB358B-6729-D8A4-CD77-4BF91D749CF7}"/>
              </a:ext>
            </a:extLst>
          </p:cNvPr>
          <p:cNvPicPr>
            <a:picLocks noChangeAspect="1"/>
          </p:cNvPicPr>
          <p:nvPr/>
        </p:nvPicPr>
        <p:blipFill>
          <a:blip r:embed="rId10"/>
          <a:stretch>
            <a:fillRect/>
          </a:stretch>
        </p:blipFill>
        <p:spPr>
          <a:xfrm>
            <a:off x="6241272" y="4628595"/>
            <a:ext cx="4279536" cy="1997117"/>
          </a:xfrm>
          <a:prstGeom prst="rect">
            <a:avLst/>
          </a:prstGeom>
        </p:spPr>
      </p:pic>
      <p:sp>
        <p:nvSpPr>
          <p:cNvPr id="48" name="文本框 47">
            <a:extLst>
              <a:ext uri="{FF2B5EF4-FFF2-40B4-BE49-F238E27FC236}">
                <a16:creationId xmlns:a16="http://schemas.microsoft.com/office/drawing/2014/main" id="{F22280E8-C11F-B52C-E789-728CD9A33C33}"/>
              </a:ext>
            </a:extLst>
          </p:cNvPr>
          <p:cNvSpPr txBox="1"/>
          <p:nvPr/>
        </p:nvSpPr>
        <p:spPr>
          <a:xfrm>
            <a:off x="4734197" y="5445211"/>
            <a:ext cx="2151520"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Molecular dating tree</a:t>
            </a:r>
          </a:p>
        </p:txBody>
      </p:sp>
      <p:sp>
        <p:nvSpPr>
          <p:cNvPr id="49" name="文本框 48">
            <a:extLst>
              <a:ext uri="{FF2B5EF4-FFF2-40B4-BE49-F238E27FC236}">
                <a16:creationId xmlns:a16="http://schemas.microsoft.com/office/drawing/2014/main" id="{0F18009C-2A94-4D59-D547-B2B343BE99D9}"/>
              </a:ext>
            </a:extLst>
          </p:cNvPr>
          <p:cNvSpPr txBox="1"/>
          <p:nvPr/>
        </p:nvSpPr>
        <p:spPr>
          <a:xfrm>
            <a:off x="5644071" y="3334060"/>
            <a:ext cx="2151521" cy="58477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Display the label "Molecular dating tree"</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38437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382AE-6541-EF0B-FBF2-E4848959D4EE}"/>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07776D8C-0601-5D77-0913-E72F86C56E0D}"/>
              </a:ext>
            </a:extLst>
          </p:cNvPr>
          <p:cNvPicPr>
            <a:picLocks noChangeAspect="1"/>
          </p:cNvPicPr>
          <p:nvPr/>
        </p:nvPicPr>
        <p:blipFill>
          <a:blip r:embed="rId3"/>
          <a:stretch>
            <a:fillRect/>
          </a:stretch>
        </p:blipFill>
        <p:spPr>
          <a:xfrm>
            <a:off x="2745407" y="1525379"/>
            <a:ext cx="5933667" cy="4468655"/>
          </a:xfrm>
          <a:prstGeom prst="rect">
            <a:avLst/>
          </a:prstGeom>
        </p:spPr>
      </p:pic>
      <p:sp>
        <p:nvSpPr>
          <p:cNvPr id="7" name="Text Box 65">
            <a:extLst>
              <a:ext uri="{FF2B5EF4-FFF2-40B4-BE49-F238E27FC236}">
                <a16:creationId xmlns:a16="http://schemas.microsoft.com/office/drawing/2014/main" id="{8C021929-5859-0554-D607-8A117B582FB6}"/>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8B99D30C-ED95-0118-D89F-45A7DE8B1659}"/>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2A7A7858-2502-3579-3389-FF42822167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81A8C30C-424D-24E7-44C1-BBA3F2CD2BA4}"/>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1CDB82B2-9DBB-403A-1812-B77ED7077A97}"/>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3CB23B48-1DA9-0569-40DE-7A306FD1DD25}"/>
              </a:ext>
            </a:extLst>
          </p:cNvPr>
          <p:cNvSpPr txBox="1"/>
          <p:nvPr/>
        </p:nvSpPr>
        <p:spPr>
          <a:xfrm>
            <a:off x="194404" y="1848817"/>
            <a:ext cx="244334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Input genome (contigs)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48E47CC7-C054-35E6-8F40-9A08E3CB710F}"/>
              </a:ext>
            </a:extLst>
          </p:cNvPr>
          <p:cNvSpPr/>
          <p:nvPr/>
        </p:nvSpPr>
        <p:spPr>
          <a:xfrm>
            <a:off x="2760908" y="2025749"/>
            <a:ext cx="2972949" cy="99998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3DD9B0C0-E324-7616-9C6D-E1707F991722}"/>
              </a:ext>
            </a:extLst>
          </p:cNvPr>
          <p:cNvSpPr/>
          <p:nvPr/>
        </p:nvSpPr>
        <p:spPr>
          <a:xfrm>
            <a:off x="2759474" y="3026164"/>
            <a:ext cx="2972949" cy="101664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92808FF3-A852-D667-B34F-91749A1F3619}"/>
              </a:ext>
            </a:extLst>
          </p:cNvPr>
          <p:cNvSpPr txBox="1"/>
          <p:nvPr/>
        </p:nvSpPr>
        <p:spPr>
          <a:xfrm>
            <a:off x="5905486" y="3759706"/>
            <a:ext cx="278765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status bar is 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65D28431-72D8-635F-0535-5DDA50405C90}"/>
              </a:ext>
            </a:extLst>
          </p:cNvPr>
          <p:cNvCxnSpPr>
            <a:cxnSpLocks/>
          </p:cNvCxnSpPr>
          <p:nvPr/>
        </p:nvCxnSpPr>
        <p:spPr>
          <a:xfrm flipH="1" flipV="1">
            <a:off x="2201611" y="2286573"/>
            <a:ext cx="644550" cy="25104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B0D0851-23CA-3A01-8914-DC5B10067519}"/>
              </a:ext>
            </a:extLst>
          </p:cNvPr>
          <p:cNvSpPr txBox="1"/>
          <p:nvPr/>
        </p:nvSpPr>
        <p:spPr>
          <a:xfrm>
            <a:off x="194404" y="162386"/>
            <a:ext cx="5570422"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Prokka</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annotation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414B1C6D-818D-2FBA-734A-9CF1A51B2FEB}"/>
              </a:ext>
            </a:extLst>
          </p:cNvPr>
          <p:cNvSpPr/>
          <p:nvPr/>
        </p:nvSpPr>
        <p:spPr>
          <a:xfrm>
            <a:off x="2759475" y="4042808"/>
            <a:ext cx="2972949" cy="8080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B8B5103-93CE-D1C8-0FC3-A116501685F1}"/>
              </a:ext>
            </a:extLst>
          </p:cNvPr>
          <p:cNvSpPr/>
          <p:nvPr/>
        </p:nvSpPr>
        <p:spPr>
          <a:xfrm>
            <a:off x="2759473" y="4850864"/>
            <a:ext cx="2972949" cy="80805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236C878B-3B39-CE20-E096-28C3B7F9AE3E}"/>
              </a:ext>
            </a:extLst>
          </p:cNvPr>
          <p:cNvCxnSpPr>
            <a:cxnSpLocks/>
          </p:cNvCxnSpPr>
          <p:nvPr/>
        </p:nvCxnSpPr>
        <p:spPr>
          <a:xfrm flipH="1">
            <a:off x="2269304" y="5395245"/>
            <a:ext cx="710311"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AEE1F31-356A-E374-CF0B-AAC76CBF0749}"/>
              </a:ext>
            </a:extLst>
          </p:cNvPr>
          <p:cNvCxnSpPr>
            <a:cxnSpLocks/>
          </p:cNvCxnSpPr>
          <p:nvPr/>
        </p:nvCxnSpPr>
        <p:spPr>
          <a:xfrm flipH="1" flipV="1">
            <a:off x="2264136" y="3452449"/>
            <a:ext cx="644550" cy="25104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5EDD839-491C-CE5D-908C-DFE5960A5CE9}"/>
              </a:ext>
            </a:extLst>
          </p:cNvPr>
          <p:cNvSpPr txBox="1"/>
          <p:nvPr/>
        </p:nvSpPr>
        <p:spPr>
          <a:xfrm>
            <a:off x="323162" y="4217947"/>
            <a:ext cx="2443345"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Result prefix</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AB126041-B71C-E465-2946-EA1DC8188211}"/>
              </a:ext>
            </a:extLst>
          </p:cNvPr>
          <p:cNvSpPr txBox="1"/>
          <p:nvPr/>
        </p:nvSpPr>
        <p:spPr>
          <a:xfrm>
            <a:off x="296245" y="5130417"/>
            <a:ext cx="2269855" cy="58477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Archaea | Bacteria |</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Mitochondria | Viruses</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8" name="图片 27">
            <a:extLst>
              <a:ext uri="{FF2B5EF4-FFF2-40B4-BE49-F238E27FC236}">
                <a16:creationId xmlns:a16="http://schemas.microsoft.com/office/drawing/2014/main" id="{72B36B3E-757A-F5D3-8CCA-46E8F0E98D8D}"/>
              </a:ext>
            </a:extLst>
          </p:cNvPr>
          <p:cNvPicPr>
            <a:picLocks noChangeAspect="1"/>
          </p:cNvPicPr>
          <p:nvPr/>
        </p:nvPicPr>
        <p:blipFill>
          <a:blip r:embed="rId5"/>
          <a:stretch>
            <a:fillRect/>
          </a:stretch>
        </p:blipFill>
        <p:spPr>
          <a:xfrm>
            <a:off x="5792942" y="2369500"/>
            <a:ext cx="1991003" cy="590632"/>
          </a:xfrm>
          <a:prstGeom prst="rect">
            <a:avLst/>
          </a:prstGeom>
        </p:spPr>
      </p:pic>
      <p:sp>
        <p:nvSpPr>
          <p:cNvPr id="30" name="文本框 29">
            <a:extLst>
              <a:ext uri="{FF2B5EF4-FFF2-40B4-BE49-F238E27FC236}">
                <a16:creationId xmlns:a16="http://schemas.microsoft.com/office/drawing/2014/main" id="{BCD3AA36-72C7-7EA9-A42F-A4A902798950}"/>
              </a:ext>
            </a:extLst>
          </p:cNvPr>
          <p:cNvSpPr txBox="1"/>
          <p:nvPr/>
        </p:nvSpPr>
        <p:spPr>
          <a:xfrm>
            <a:off x="323162" y="3037392"/>
            <a:ext cx="2018729"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target folder of the output file (user-defined)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F029DE38-AB35-4013-2A59-CCEE7F1DB77C}"/>
              </a:ext>
            </a:extLst>
          </p:cNvPr>
          <p:cNvSpPr txBox="1"/>
          <p:nvPr/>
        </p:nvSpPr>
        <p:spPr>
          <a:xfrm>
            <a:off x="9082590" y="2412096"/>
            <a:ext cx="2613844" cy="1754326"/>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The interpretation of the results, please reference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prokka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https://github.com/tseemann/prokka</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50255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3947F-C83A-4635-C21F-38C0B5F1420D}"/>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00966376-F16B-D8A3-EC1E-463B496BF8CD}"/>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7965D3CA-9E49-43CE-3A8C-DB2750786D70}"/>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B9CDC2F1-4869-9C13-476A-978377866F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65B96297-8DF1-1A0D-E397-14539FDE6EF8}"/>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21294AF2-7184-67FA-402D-6662C5AB464E}"/>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36" name="图片 35">
            <a:extLst>
              <a:ext uri="{FF2B5EF4-FFF2-40B4-BE49-F238E27FC236}">
                <a16:creationId xmlns:a16="http://schemas.microsoft.com/office/drawing/2014/main" id="{D005183E-7BBA-D26C-32C3-6819CF96D96F}"/>
              </a:ext>
            </a:extLst>
          </p:cNvPr>
          <p:cNvPicPr>
            <a:picLocks noChangeAspect="1"/>
          </p:cNvPicPr>
          <p:nvPr/>
        </p:nvPicPr>
        <p:blipFill>
          <a:blip r:embed="rId4"/>
          <a:stretch>
            <a:fillRect/>
          </a:stretch>
        </p:blipFill>
        <p:spPr>
          <a:xfrm>
            <a:off x="315608" y="1035360"/>
            <a:ext cx="3898670" cy="2688470"/>
          </a:xfrm>
          <a:prstGeom prst="rect">
            <a:avLst/>
          </a:prstGeom>
        </p:spPr>
      </p:pic>
      <p:sp>
        <p:nvSpPr>
          <p:cNvPr id="4" name="文本框 3">
            <a:extLst>
              <a:ext uri="{FF2B5EF4-FFF2-40B4-BE49-F238E27FC236}">
                <a16:creationId xmlns:a16="http://schemas.microsoft.com/office/drawing/2014/main" id="{9F533D79-9D32-CFD4-106E-A0F6A1C30A3E}"/>
              </a:ext>
            </a:extLst>
          </p:cNvPr>
          <p:cNvSpPr txBox="1"/>
          <p:nvPr/>
        </p:nvSpPr>
        <p:spPr>
          <a:xfrm>
            <a:off x="2842000" y="2879630"/>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7177540E-6FA0-806A-36C3-2A5D3FCE3AB9}"/>
              </a:ext>
            </a:extLst>
          </p:cNvPr>
          <p:cNvSpPr txBox="1"/>
          <p:nvPr/>
        </p:nvSpPr>
        <p:spPr>
          <a:xfrm>
            <a:off x="2852592" y="3269383"/>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5DECDFDC-6FC9-4EE1-DCCA-C5E9BAA0BA09}"/>
              </a:ext>
            </a:extLst>
          </p:cNvPr>
          <p:cNvPicPr>
            <a:picLocks noChangeAspect="1"/>
          </p:cNvPicPr>
          <p:nvPr/>
        </p:nvPicPr>
        <p:blipFill>
          <a:blip r:embed="rId5"/>
          <a:stretch>
            <a:fillRect/>
          </a:stretch>
        </p:blipFill>
        <p:spPr>
          <a:xfrm>
            <a:off x="2519710" y="1995192"/>
            <a:ext cx="1245583" cy="527685"/>
          </a:xfrm>
          <a:prstGeom prst="rect">
            <a:avLst/>
          </a:prstGeom>
        </p:spPr>
      </p:pic>
      <p:sp>
        <p:nvSpPr>
          <p:cNvPr id="14" name="文本框 13">
            <a:extLst>
              <a:ext uri="{FF2B5EF4-FFF2-40B4-BE49-F238E27FC236}">
                <a16:creationId xmlns:a16="http://schemas.microsoft.com/office/drawing/2014/main" id="{C48C63A3-1135-0170-4A89-D1FE1FF4D7F2}"/>
              </a:ext>
            </a:extLst>
          </p:cNvPr>
          <p:cNvSpPr txBox="1"/>
          <p:nvPr/>
        </p:nvSpPr>
        <p:spPr>
          <a:xfrm>
            <a:off x="468049" y="1758823"/>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76B89AA2-CBDA-5B1F-29A3-0B75C4AA409F}"/>
              </a:ext>
            </a:extLst>
          </p:cNvPr>
          <p:cNvSpPr txBox="1"/>
          <p:nvPr/>
        </p:nvSpPr>
        <p:spPr>
          <a:xfrm>
            <a:off x="2549130" y="2130198"/>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0800FA5A-DFC0-5346-37B7-7ABEA921F1D0}"/>
              </a:ext>
            </a:extLst>
          </p:cNvPr>
          <p:cNvSpPr txBox="1"/>
          <p:nvPr/>
        </p:nvSpPr>
        <p:spPr>
          <a:xfrm>
            <a:off x="315608" y="174773"/>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Bayesian clustering</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CDDB48CB-6A3A-CE7A-5D25-135A9D9CE866}"/>
              </a:ext>
            </a:extLst>
          </p:cNvPr>
          <p:cNvPicPr>
            <a:picLocks noChangeAspect="1"/>
          </p:cNvPicPr>
          <p:nvPr/>
        </p:nvPicPr>
        <p:blipFill>
          <a:blip r:embed="rId6"/>
          <a:stretch>
            <a:fillRect/>
          </a:stretch>
        </p:blipFill>
        <p:spPr>
          <a:xfrm>
            <a:off x="4720948" y="1035360"/>
            <a:ext cx="4906060" cy="428685"/>
          </a:xfrm>
          <a:prstGeom prst="rect">
            <a:avLst/>
          </a:prstGeom>
        </p:spPr>
      </p:pic>
      <p:pic>
        <p:nvPicPr>
          <p:cNvPr id="32" name="图片 31">
            <a:extLst>
              <a:ext uri="{FF2B5EF4-FFF2-40B4-BE49-F238E27FC236}">
                <a16:creationId xmlns:a16="http://schemas.microsoft.com/office/drawing/2014/main" id="{105BC286-1F98-B5B4-B5E4-A756F01F1650}"/>
              </a:ext>
            </a:extLst>
          </p:cNvPr>
          <p:cNvPicPr>
            <a:picLocks noChangeAspect="1"/>
          </p:cNvPicPr>
          <p:nvPr/>
        </p:nvPicPr>
        <p:blipFill>
          <a:blip r:embed="rId7"/>
          <a:stretch>
            <a:fillRect/>
          </a:stretch>
        </p:blipFill>
        <p:spPr>
          <a:xfrm>
            <a:off x="4711864" y="1733081"/>
            <a:ext cx="2143097" cy="3127335"/>
          </a:xfrm>
          <a:prstGeom prst="rect">
            <a:avLst/>
          </a:prstGeom>
        </p:spPr>
      </p:pic>
      <p:cxnSp>
        <p:nvCxnSpPr>
          <p:cNvPr id="33" name="直接箭头连接符 32">
            <a:extLst>
              <a:ext uri="{FF2B5EF4-FFF2-40B4-BE49-F238E27FC236}">
                <a16:creationId xmlns:a16="http://schemas.microsoft.com/office/drawing/2014/main" id="{1360836E-EFA2-DF67-D84A-205F1C0DD198}"/>
              </a:ext>
            </a:extLst>
          </p:cNvPr>
          <p:cNvCxnSpPr>
            <a:cxnSpLocks/>
          </p:cNvCxnSpPr>
          <p:nvPr/>
        </p:nvCxnSpPr>
        <p:spPr>
          <a:xfrm flipH="1">
            <a:off x="6362852" y="1464045"/>
            <a:ext cx="644550" cy="53114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01537CB4-9451-68DA-18E2-2F064B45E89B}"/>
              </a:ext>
            </a:extLst>
          </p:cNvPr>
          <p:cNvPicPr>
            <a:picLocks noChangeAspect="1"/>
          </p:cNvPicPr>
          <p:nvPr/>
        </p:nvPicPr>
        <p:blipFill>
          <a:blip r:embed="rId8"/>
          <a:stretch>
            <a:fillRect/>
          </a:stretch>
        </p:blipFill>
        <p:spPr>
          <a:xfrm>
            <a:off x="315609" y="4014452"/>
            <a:ext cx="4233222" cy="2573607"/>
          </a:xfrm>
          <a:prstGeom prst="rect">
            <a:avLst/>
          </a:prstGeom>
        </p:spPr>
      </p:pic>
      <p:pic>
        <p:nvPicPr>
          <p:cNvPr id="40" name="图片 39">
            <a:extLst>
              <a:ext uri="{FF2B5EF4-FFF2-40B4-BE49-F238E27FC236}">
                <a16:creationId xmlns:a16="http://schemas.microsoft.com/office/drawing/2014/main" id="{72032044-589F-B34C-6771-8BFAB32729E5}"/>
              </a:ext>
            </a:extLst>
          </p:cNvPr>
          <p:cNvPicPr>
            <a:picLocks noChangeAspect="1"/>
          </p:cNvPicPr>
          <p:nvPr/>
        </p:nvPicPr>
        <p:blipFill>
          <a:blip r:embed="rId9"/>
          <a:stretch>
            <a:fillRect/>
          </a:stretch>
        </p:blipFill>
        <p:spPr>
          <a:xfrm>
            <a:off x="9155976" y="1688794"/>
            <a:ext cx="2134013" cy="3215907"/>
          </a:xfrm>
          <a:prstGeom prst="rect">
            <a:avLst/>
          </a:prstGeom>
        </p:spPr>
      </p:pic>
      <p:cxnSp>
        <p:nvCxnSpPr>
          <p:cNvPr id="41" name="直接箭头连接符 40">
            <a:extLst>
              <a:ext uri="{FF2B5EF4-FFF2-40B4-BE49-F238E27FC236}">
                <a16:creationId xmlns:a16="http://schemas.microsoft.com/office/drawing/2014/main" id="{E152E683-26CD-ED18-F6AF-61CAB757B072}"/>
              </a:ext>
            </a:extLst>
          </p:cNvPr>
          <p:cNvCxnSpPr>
            <a:cxnSpLocks/>
          </p:cNvCxnSpPr>
          <p:nvPr/>
        </p:nvCxnSpPr>
        <p:spPr>
          <a:xfrm>
            <a:off x="9103700" y="1443891"/>
            <a:ext cx="701482" cy="32970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10990A14-3F36-71C7-2886-91E72284C096}"/>
              </a:ext>
            </a:extLst>
          </p:cNvPr>
          <p:cNvSpPr txBox="1"/>
          <p:nvPr/>
        </p:nvSpPr>
        <p:spPr>
          <a:xfrm>
            <a:off x="5626794" y="2202706"/>
            <a:ext cx="2443345" cy="338554"/>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Input all genome fa file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文本框 43">
            <a:extLst>
              <a:ext uri="{FF2B5EF4-FFF2-40B4-BE49-F238E27FC236}">
                <a16:creationId xmlns:a16="http://schemas.microsoft.com/office/drawing/2014/main" id="{5D60E774-E71A-1A8B-988B-64E2F997A76F}"/>
              </a:ext>
            </a:extLst>
          </p:cNvPr>
          <p:cNvSpPr txBox="1"/>
          <p:nvPr/>
        </p:nvSpPr>
        <p:spPr>
          <a:xfrm>
            <a:off x="7051335" y="2678162"/>
            <a:ext cx="2266578" cy="830997"/>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depth of clustering, where 2 represents two-level clustering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6" name="图片 45">
            <a:extLst>
              <a:ext uri="{FF2B5EF4-FFF2-40B4-BE49-F238E27FC236}">
                <a16:creationId xmlns:a16="http://schemas.microsoft.com/office/drawing/2014/main" id="{5F7BCB56-B9AD-576F-23A4-FCBF99C09F64}"/>
              </a:ext>
            </a:extLst>
          </p:cNvPr>
          <p:cNvPicPr>
            <a:picLocks noChangeAspect="1"/>
          </p:cNvPicPr>
          <p:nvPr/>
        </p:nvPicPr>
        <p:blipFill>
          <a:blip r:embed="rId10"/>
          <a:stretch>
            <a:fillRect/>
          </a:stretch>
        </p:blipFill>
        <p:spPr>
          <a:xfrm>
            <a:off x="9955866" y="4332849"/>
            <a:ext cx="1830779" cy="571852"/>
          </a:xfrm>
          <a:prstGeom prst="rect">
            <a:avLst/>
          </a:prstGeom>
        </p:spPr>
      </p:pic>
      <p:sp>
        <p:nvSpPr>
          <p:cNvPr id="47" name="文本框 46">
            <a:extLst>
              <a:ext uri="{FF2B5EF4-FFF2-40B4-BE49-F238E27FC236}">
                <a16:creationId xmlns:a16="http://schemas.microsoft.com/office/drawing/2014/main" id="{44A31124-6B22-ECE0-9F11-A368893EB3F1}"/>
              </a:ext>
            </a:extLst>
          </p:cNvPr>
          <p:cNvSpPr txBox="1"/>
          <p:nvPr/>
        </p:nvSpPr>
        <p:spPr>
          <a:xfrm>
            <a:off x="6516944" y="4036802"/>
            <a:ext cx="2336447" cy="58477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maximum quantity of each clustering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8" name="直接箭头连接符 47">
            <a:extLst>
              <a:ext uri="{FF2B5EF4-FFF2-40B4-BE49-F238E27FC236}">
                <a16:creationId xmlns:a16="http://schemas.microsoft.com/office/drawing/2014/main" id="{C65F99FE-BB4E-9337-6C12-4C5EF89B63F2}"/>
              </a:ext>
            </a:extLst>
          </p:cNvPr>
          <p:cNvCxnSpPr>
            <a:cxnSpLocks/>
          </p:cNvCxnSpPr>
          <p:nvPr/>
        </p:nvCxnSpPr>
        <p:spPr>
          <a:xfrm>
            <a:off x="6685127" y="3484401"/>
            <a:ext cx="450460" cy="49632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C4FF0F5A-098C-1BC2-8678-D029958E2E99}"/>
              </a:ext>
            </a:extLst>
          </p:cNvPr>
          <p:cNvCxnSpPr>
            <a:cxnSpLocks/>
          </p:cNvCxnSpPr>
          <p:nvPr/>
        </p:nvCxnSpPr>
        <p:spPr>
          <a:xfrm flipH="1">
            <a:off x="8659320" y="3857496"/>
            <a:ext cx="543753" cy="17930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1B75811-22BE-D24D-A284-C8460663D9F8}"/>
              </a:ext>
            </a:extLst>
          </p:cNvPr>
          <p:cNvCxnSpPr>
            <a:cxnSpLocks/>
            <a:endCxn id="44" idx="1"/>
          </p:cNvCxnSpPr>
          <p:nvPr/>
        </p:nvCxnSpPr>
        <p:spPr>
          <a:xfrm>
            <a:off x="6603593" y="3012831"/>
            <a:ext cx="447742" cy="8083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0DB9911-C910-3218-BE32-8EF9A9F7F312}"/>
              </a:ext>
            </a:extLst>
          </p:cNvPr>
          <p:cNvCxnSpPr>
            <a:cxnSpLocks/>
          </p:cNvCxnSpPr>
          <p:nvPr/>
        </p:nvCxnSpPr>
        <p:spPr>
          <a:xfrm flipH="1" flipV="1">
            <a:off x="8792431" y="3282679"/>
            <a:ext cx="354526" cy="17484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E4ABCAFA-3774-541B-AF9B-C36EE39B108E}"/>
              </a:ext>
            </a:extLst>
          </p:cNvPr>
          <p:cNvSpPr txBox="1"/>
          <p:nvPr/>
        </p:nvSpPr>
        <p:spPr>
          <a:xfrm>
            <a:off x="9473807" y="4973360"/>
            <a:ext cx="2691596" cy="58477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Select the visual clustering level</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0" name="图片 59">
            <a:extLst>
              <a:ext uri="{FF2B5EF4-FFF2-40B4-BE49-F238E27FC236}">
                <a16:creationId xmlns:a16="http://schemas.microsoft.com/office/drawing/2014/main" id="{56366CAD-AF94-B09B-02C1-C333C6A6D26F}"/>
              </a:ext>
            </a:extLst>
          </p:cNvPr>
          <p:cNvPicPr>
            <a:picLocks noChangeAspect="1"/>
          </p:cNvPicPr>
          <p:nvPr/>
        </p:nvPicPr>
        <p:blipFill>
          <a:blip r:embed="rId11"/>
          <a:stretch>
            <a:fillRect/>
          </a:stretch>
        </p:blipFill>
        <p:spPr>
          <a:xfrm>
            <a:off x="7060631" y="4960773"/>
            <a:ext cx="2424831" cy="1561516"/>
          </a:xfrm>
          <a:prstGeom prst="rect">
            <a:avLst/>
          </a:prstGeom>
        </p:spPr>
      </p:pic>
      <p:sp>
        <p:nvSpPr>
          <p:cNvPr id="61" name="文本框 60">
            <a:extLst>
              <a:ext uri="{FF2B5EF4-FFF2-40B4-BE49-F238E27FC236}">
                <a16:creationId xmlns:a16="http://schemas.microsoft.com/office/drawing/2014/main" id="{A7F4E6F5-A0C4-D328-D3C0-4DF158C93831}"/>
              </a:ext>
            </a:extLst>
          </p:cNvPr>
          <p:cNvSpPr txBox="1"/>
          <p:nvPr/>
        </p:nvSpPr>
        <p:spPr>
          <a:xfrm>
            <a:off x="4513854" y="5146522"/>
            <a:ext cx="1904282"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Bayesian clustering at different levels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7439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52"/>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5" name="Text Box 65"/>
          <p:cNvSpPr txBox="1"/>
          <p:nvPr/>
        </p:nvSpPr>
        <p:spPr>
          <a:xfrm>
            <a:off x="179844" y="198120"/>
            <a:ext cx="930178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latin typeface="Times New Roman" panose="02020603050405020304" pitchFamily="18" charset="0"/>
                <a:ea typeface="黑体" panose="02010609060101010101" charset="-122"/>
                <a:cs typeface="Times New Roman" panose="02020603050405020304" pitchFamily="18" charset="0"/>
              </a:rPr>
              <a:t>Drive bioinformatics software towards convenience</a:t>
            </a:r>
            <a:endParaRPr lang="zh-CN" altLang="en-GB" sz="28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14" name="组合 13"/>
          <p:cNvGrpSpPr/>
          <p:nvPr/>
        </p:nvGrpSpPr>
        <p:grpSpPr>
          <a:xfrm>
            <a:off x="7092773" y="2058284"/>
            <a:ext cx="4592023" cy="3571907"/>
            <a:chOff x="5005209" y="2221388"/>
            <a:chExt cx="5909845" cy="4438492"/>
          </a:xfrm>
        </p:grpSpPr>
        <p:pic>
          <p:nvPicPr>
            <p:cNvPr id="9" name="图片 8"/>
            <p:cNvPicPr>
              <a:picLocks noChangeAspect="1"/>
            </p:cNvPicPr>
            <p:nvPr/>
          </p:nvPicPr>
          <p:blipFill>
            <a:blip r:embed="rId3"/>
            <a:stretch>
              <a:fillRect/>
            </a:stretch>
          </p:blipFill>
          <p:spPr>
            <a:xfrm>
              <a:off x="5005209" y="3053419"/>
              <a:ext cx="4813347" cy="3606461"/>
            </a:xfrm>
            <a:prstGeom prst="rect">
              <a:avLst/>
            </a:prstGeom>
          </p:spPr>
        </p:pic>
        <p:pic>
          <p:nvPicPr>
            <p:cNvPr id="11" name="图片 10"/>
            <p:cNvPicPr>
              <a:picLocks noChangeAspect="1"/>
            </p:cNvPicPr>
            <p:nvPr/>
          </p:nvPicPr>
          <p:blipFill>
            <a:blip r:embed="rId4"/>
            <a:stretch>
              <a:fillRect/>
            </a:stretch>
          </p:blipFill>
          <p:spPr>
            <a:xfrm>
              <a:off x="5678359" y="2613351"/>
              <a:ext cx="4966740" cy="3710446"/>
            </a:xfrm>
            <a:prstGeom prst="rect">
              <a:avLst/>
            </a:prstGeom>
          </p:spPr>
        </p:pic>
        <p:pic>
          <p:nvPicPr>
            <p:cNvPr id="13" name="图片 12"/>
            <p:cNvPicPr>
              <a:picLocks noChangeAspect="1"/>
            </p:cNvPicPr>
            <p:nvPr/>
          </p:nvPicPr>
          <p:blipFill>
            <a:blip r:embed="rId5"/>
            <a:stretch>
              <a:fillRect/>
            </a:stretch>
          </p:blipFill>
          <p:spPr>
            <a:xfrm>
              <a:off x="6556695" y="2221388"/>
              <a:ext cx="4358359" cy="3270380"/>
            </a:xfrm>
            <a:prstGeom prst="rect">
              <a:avLst/>
            </a:prstGeom>
          </p:spPr>
        </p:pic>
      </p:grpSp>
      <p:pic>
        <p:nvPicPr>
          <p:cNvPr id="16" name="图片 15"/>
          <p:cNvPicPr>
            <a:picLocks noChangeAspect="1"/>
          </p:cNvPicPr>
          <p:nvPr/>
        </p:nvPicPr>
        <p:blipFill>
          <a:blip r:embed="rId6"/>
          <a:stretch>
            <a:fillRect/>
          </a:stretch>
        </p:blipFill>
        <p:spPr>
          <a:xfrm>
            <a:off x="500306" y="2011620"/>
            <a:ext cx="5854959" cy="3582885"/>
          </a:xfrm>
          <a:prstGeom prst="rect">
            <a:avLst/>
          </a:prstGeom>
        </p:spPr>
      </p:pic>
      <p:sp>
        <p:nvSpPr>
          <p:cNvPr id="17" name="文本框 16"/>
          <p:cNvSpPr txBox="1"/>
          <p:nvPr/>
        </p:nvSpPr>
        <p:spPr>
          <a:xfrm>
            <a:off x="1951017" y="1273113"/>
            <a:ext cx="245842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latin typeface="Times New Roman" panose="02020603050405020304" pitchFamily="18" charset="0"/>
                <a:ea typeface="黑体" panose="02010609060101010101" charset="-122"/>
                <a:cs typeface="Times New Roman" panose="02020603050405020304" pitchFamily="18" charset="0"/>
              </a:rPr>
              <a:t>UI</a:t>
            </a:r>
            <a:endParaRPr lang="zh-CN" altLang="en-US" sz="2800" dirty="0">
              <a:latin typeface="Times New Roman" panose="02020603050405020304" pitchFamily="18" charset="0"/>
              <a:ea typeface="黑体" panose="02010609060101010101" charset="-122"/>
              <a:cs typeface="Times New Roman" panose="02020603050405020304" pitchFamily="18" charset="0"/>
            </a:endParaRPr>
          </a:p>
        </p:txBody>
      </p:sp>
      <p:sp>
        <p:nvSpPr>
          <p:cNvPr id="18" name="文本框 17"/>
          <p:cNvSpPr txBox="1"/>
          <p:nvPr/>
        </p:nvSpPr>
        <p:spPr>
          <a:xfrm>
            <a:off x="8191617" y="1273113"/>
            <a:ext cx="245842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latin typeface="Times New Roman" panose="02020603050405020304" pitchFamily="18" charset="0"/>
                <a:ea typeface="黑体" panose="02010609060101010101" charset="-122"/>
                <a:cs typeface="Times New Roman" panose="02020603050405020304" pitchFamily="18" charset="0"/>
              </a:rPr>
              <a:t>Plugins</a:t>
            </a:r>
            <a:endParaRPr lang="zh-CN" altLang="en-US" sz="2800" dirty="0">
              <a:latin typeface="Times New Roman" panose="02020603050405020304" pitchFamily="18" charset="0"/>
              <a:ea typeface="黑体" panose="02010609060101010101" charset="-122"/>
              <a:cs typeface="Times New Roman" panose="02020603050405020304" pitchFamily="18" charset="0"/>
            </a:endParaRPr>
          </a:p>
        </p:txBody>
      </p:sp>
      <p:sp>
        <p:nvSpPr>
          <p:cNvPr id="3" name="Text Box 64">
            <a:extLst>
              <a:ext uri="{FF2B5EF4-FFF2-40B4-BE49-F238E27FC236}">
                <a16:creationId xmlns:a16="http://schemas.microsoft.com/office/drawing/2014/main" id="{62511307-F285-371E-5734-2939AE12A385}"/>
              </a:ext>
            </a:extLst>
          </p:cNvPr>
          <p:cNvSpPr txBox="1"/>
          <p:nvPr/>
        </p:nvSpPr>
        <p:spPr>
          <a:xfrm>
            <a:off x="3830320" y="5760085"/>
            <a:ext cx="5207000" cy="89979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err="1">
                <a:solidFill>
                  <a:schemeClr val="accent4">
                    <a:lumMod val="75000"/>
                  </a:schemeClr>
                </a:solidFill>
                <a:latin typeface="Times New Roman" panose="02020603050405020304" pitchFamily="18" charset="0"/>
                <a:ea typeface="黑体" panose="02010609060101010101" charset="-122"/>
                <a:cs typeface="Times New Roman" panose="02020603050405020304" pitchFamily="18" charset="0"/>
              </a:rPr>
              <a:t>MicroWorldOmics</a:t>
            </a:r>
            <a:endParaRPr lang="zh-CN" altLang="en-US" sz="2800" dirty="0">
              <a:solidFill>
                <a:schemeClr val="accent4">
                  <a:lumMod val="75000"/>
                </a:schemeClr>
              </a:solidFill>
              <a:latin typeface="Times New Roman" panose="02020603050405020304" pitchFamily="18" charset="0"/>
              <a:ea typeface="黑体" panose="02010609060101010101" charset="-122"/>
              <a:cs typeface="Times New Roman" panose="02020603050405020304" pitchFamily="18" charset="0"/>
            </a:endParaRPr>
          </a:p>
        </p:txBody>
      </p:sp>
      <p:grpSp>
        <p:nvGrpSpPr>
          <p:cNvPr id="7" name="组合 6">
            <a:extLst>
              <a:ext uri="{FF2B5EF4-FFF2-40B4-BE49-F238E27FC236}">
                <a16:creationId xmlns:a16="http://schemas.microsoft.com/office/drawing/2014/main" id="{64B012BA-5ED6-E398-B6C9-1BA946D87ECC}"/>
              </a:ext>
            </a:extLst>
          </p:cNvPr>
          <p:cNvGrpSpPr/>
          <p:nvPr/>
        </p:nvGrpSpPr>
        <p:grpSpPr>
          <a:xfrm>
            <a:off x="11027415" y="40004"/>
            <a:ext cx="984741" cy="1144905"/>
            <a:chOff x="1495425" y="1654782"/>
            <a:chExt cx="1331306" cy="1531330"/>
          </a:xfrm>
        </p:grpSpPr>
        <p:pic>
          <p:nvPicPr>
            <p:cNvPr id="8" name="Picture 2" descr="华中农业大学logo图片_企业LOGO标志_标志图标_图行天下图库">
              <a:extLst>
                <a:ext uri="{FF2B5EF4-FFF2-40B4-BE49-F238E27FC236}">
                  <a16:creationId xmlns:a16="http://schemas.microsoft.com/office/drawing/2014/main" id="{172D86D6-00AD-D83A-B227-B58A1A6C8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圆角 9">
              <a:extLst>
                <a:ext uri="{FF2B5EF4-FFF2-40B4-BE49-F238E27FC236}">
                  <a16:creationId xmlns:a16="http://schemas.microsoft.com/office/drawing/2014/main" id="{FA972EDE-9616-E0FE-6FA8-F4C8E4B30767}"/>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699F6-66E2-5882-A150-7F5217F245D5}"/>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AA444ECB-F6CB-D528-873E-1DBAC3B7B8CD}"/>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367E7C78-72DE-1916-AE30-53BE72EDA000}"/>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2DE1F007-50C9-EB8C-469B-A3AB684A70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084163AF-A9D8-1471-E725-F9081251DC7D}"/>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E6E36833-5322-A9FD-C49A-6724A871CD70}"/>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Network construction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1162B998-E7C4-D418-0227-358F22EC3E64}"/>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C3574147-60FF-F21C-912E-34B8B1242476}"/>
              </a:ext>
            </a:extLst>
          </p:cNvPr>
          <p:cNvSpPr txBox="1"/>
          <p:nvPr/>
        </p:nvSpPr>
        <p:spPr>
          <a:xfrm>
            <a:off x="1269498" y="1598679"/>
            <a:ext cx="8535683" cy="830997"/>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Correlation &amp; regression-based – REBACCA,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CCLasso</a:t>
            </a:r>
            <a:r>
              <a:rPr lang="en-US" altLang="zh-CN" sz="2400" dirty="0"/>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WGCNA</a:t>
            </a:r>
          </a:p>
          <a:p>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AD17BF9E-106D-9469-A494-F02830CB3EFB}"/>
              </a:ext>
            </a:extLst>
          </p:cNvPr>
          <p:cNvSpPr txBox="1"/>
          <p:nvPr/>
        </p:nvSpPr>
        <p:spPr>
          <a:xfrm>
            <a:off x="3024746" y="5028488"/>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Differential network analysis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DiffCoEx</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38E4E1B-3304-5DA1-92F0-EF3426DC83A4}"/>
              </a:ext>
            </a:extLst>
          </p:cNvPr>
          <p:cNvSpPr txBox="1"/>
          <p:nvPr/>
        </p:nvSpPr>
        <p:spPr>
          <a:xfrm>
            <a:off x="3024746" y="2732988"/>
            <a:ext cx="5725359"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Graphical model inference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SpiecEasi</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0139FCC7-F019-3EE4-C959-E18CEC4F21C0}"/>
              </a:ext>
            </a:extLst>
          </p:cNvPr>
          <p:cNvSpPr txBox="1"/>
          <p:nvPr/>
        </p:nvSpPr>
        <p:spPr>
          <a:xfrm>
            <a:off x="3706837" y="3880738"/>
            <a:ext cx="6098344"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Cosine-based network – LSA</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9490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BC188-3856-2C9D-B1B7-4DA4D364DF97}"/>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55D7E56F-DE46-3C1A-307D-0E3DF2DE634F}"/>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9069A82E-D5A0-6098-4D1D-CAEF80A41C2C}"/>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1F5572D7-806A-CC18-9DBE-3C04E7795C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6A803C3C-2F22-2F24-2BA5-45080586E6BC}"/>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068EBB7F-ADEC-9AD1-8875-41EFDA1E3F57}"/>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Network construction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8AE7DEA6-4470-D546-B3B2-F69491B51FEA}"/>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E01DD403-D78C-155D-720E-544BF46226B4}"/>
              </a:ext>
            </a:extLst>
          </p:cNvPr>
          <p:cNvPicPr>
            <a:picLocks noChangeAspect="1"/>
          </p:cNvPicPr>
          <p:nvPr/>
        </p:nvPicPr>
        <p:blipFill>
          <a:blip r:embed="rId3"/>
          <a:stretch>
            <a:fillRect/>
          </a:stretch>
        </p:blipFill>
        <p:spPr>
          <a:xfrm>
            <a:off x="3023759" y="1184909"/>
            <a:ext cx="6144482" cy="4734586"/>
          </a:xfrm>
          <a:prstGeom prst="rect">
            <a:avLst/>
          </a:prstGeom>
        </p:spPr>
      </p:pic>
    </p:spTree>
    <p:extLst>
      <p:ext uri="{BB962C8B-B14F-4D97-AF65-F5344CB8AC3E}">
        <p14:creationId xmlns:p14="http://schemas.microsoft.com/office/powerpoint/2010/main" val="168337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24B0B-A989-099C-F1F5-57054DB8050B}"/>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F5E03C4C-35A7-3751-BD10-FC32E74981F4}"/>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5F08E941-EF7C-D894-F50C-0BEB88FB0A5D}"/>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802428AB-E561-E541-A675-1FD846A0C3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FAA0D5C3-6C50-7092-A497-43143ACB0EEF}"/>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1F2AB25A-FAC6-0736-96C1-ADECC3891F3C}"/>
              </a:ext>
            </a:extLst>
          </p:cNvPr>
          <p:cNvSpPr txBox="1"/>
          <p:nvPr/>
        </p:nvSpPr>
        <p:spPr>
          <a:xfrm>
            <a:off x="239534" y="198120"/>
            <a:ext cx="988920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Network construction - Correlation &amp; regression-based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90F01202-C1EB-11E8-74C5-CD12D4492398}"/>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grpSp>
        <p:nvGrpSpPr>
          <p:cNvPr id="23" name="组合 22">
            <a:extLst>
              <a:ext uri="{FF2B5EF4-FFF2-40B4-BE49-F238E27FC236}">
                <a16:creationId xmlns:a16="http://schemas.microsoft.com/office/drawing/2014/main" id="{0283702C-D1AA-2D6F-1EE7-F4D3B2B75EE5}"/>
              </a:ext>
            </a:extLst>
          </p:cNvPr>
          <p:cNvGrpSpPr/>
          <p:nvPr/>
        </p:nvGrpSpPr>
        <p:grpSpPr>
          <a:xfrm>
            <a:off x="1144932" y="927829"/>
            <a:ext cx="4245190" cy="2765581"/>
            <a:chOff x="167346" y="916232"/>
            <a:chExt cx="5013496" cy="3054391"/>
          </a:xfrm>
        </p:grpSpPr>
        <p:pic>
          <p:nvPicPr>
            <p:cNvPr id="16" name="图片 15">
              <a:extLst>
                <a:ext uri="{FF2B5EF4-FFF2-40B4-BE49-F238E27FC236}">
                  <a16:creationId xmlns:a16="http://schemas.microsoft.com/office/drawing/2014/main" id="{E8BA5A7E-E825-8EF4-450A-1F513E9175EA}"/>
                </a:ext>
              </a:extLst>
            </p:cNvPr>
            <p:cNvPicPr>
              <a:picLocks noChangeAspect="1"/>
            </p:cNvPicPr>
            <p:nvPr/>
          </p:nvPicPr>
          <p:blipFill>
            <a:blip r:embed="rId3"/>
            <a:stretch>
              <a:fillRect/>
            </a:stretch>
          </p:blipFill>
          <p:spPr>
            <a:xfrm>
              <a:off x="167346" y="916232"/>
              <a:ext cx="4367429" cy="3054391"/>
            </a:xfrm>
            <a:prstGeom prst="rect">
              <a:avLst/>
            </a:prstGeom>
          </p:spPr>
        </p:pic>
        <p:sp>
          <p:nvSpPr>
            <p:cNvPr id="9" name="文本框 8">
              <a:extLst>
                <a:ext uri="{FF2B5EF4-FFF2-40B4-BE49-F238E27FC236}">
                  <a16:creationId xmlns:a16="http://schemas.microsoft.com/office/drawing/2014/main" id="{45523821-AD2D-87B9-122E-E04A1BD115C6}"/>
                </a:ext>
              </a:extLst>
            </p:cNvPr>
            <p:cNvSpPr txBox="1"/>
            <p:nvPr/>
          </p:nvSpPr>
          <p:spPr>
            <a:xfrm>
              <a:off x="2962396" y="3083582"/>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F71B37E5-E67A-5065-3358-A5A88C4173AA}"/>
                </a:ext>
              </a:extLst>
            </p:cNvPr>
            <p:cNvSpPr txBox="1"/>
            <p:nvPr/>
          </p:nvSpPr>
          <p:spPr>
            <a:xfrm>
              <a:off x="2940263" y="3526920"/>
              <a:ext cx="2240579" cy="40790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4FEFCFD8-262E-BE15-372A-75EEE65ED216}"/>
                </a:ext>
              </a:extLst>
            </p:cNvPr>
            <p:cNvPicPr>
              <a:picLocks noChangeAspect="1"/>
            </p:cNvPicPr>
            <p:nvPr/>
          </p:nvPicPr>
          <p:blipFill>
            <a:blip r:embed="rId4"/>
            <a:stretch>
              <a:fillRect/>
            </a:stretch>
          </p:blipFill>
          <p:spPr>
            <a:xfrm>
              <a:off x="2308236" y="1995192"/>
              <a:ext cx="1245583" cy="527685"/>
            </a:xfrm>
            <a:prstGeom prst="rect">
              <a:avLst/>
            </a:prstGeom>
          </p:spPr>
        </p:pic>
        <p:sp>
          <p:nvSpPr>
            <p:cNvPr id="13" name="文本框 12">
              <a:extLst>
                <a:ext uri="{FF2B5EF4-FFF2-40B4-BE49-F238E27FC236}">
                  <a16:creationId xmlns:a16="http://schemas.microsoft.com/office/drawing/2014/main" id="{C64B2C15-5AA2-A25C-1B03-2DDDBB7CCEC7}"/>
                </a:ext>
              </a:extLst>
            </p:cNvPr>
            <p:cNvSpPr txBox="1"/>
            <p:nvPr/>
          </p:nvSpPr>
          <p:spPr>
            <a:xfrm>
              <a:off x="391078" y="1731731"/>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B60E18F4-90AE-8116-BD3E-527CA1FF9887}"/>
                </a:ext>
              </a:extLst>
            </p:cNvPr>
            <p:cNvSpPr txBox="1"/>
            <p:nvPr/>
          </p:nvSpPr>
          <p:spPr>
            <a:xfrm>
              <a:off x="2321640" y="2074095"/>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0" name="组合 39">
            <a:extLst>
              <a:ext uri="{FF2B5EF4-FFF2-40B4-BE49-F238E27FC236}">
                <a16:creationId xmlns:a16="http://schemas.microsoft.com/office/drawing/2014/main" id="{5B3702C0-CB35-2B9D-4E18-4E4CC11950A8}"/>
              </a:ext>
            </a:extLst>
          </p:cNvPr>
          <p:cNvGrpSpPr/>
          <p:nvPr/>
        </p:nvGrpSpPr>
        <p:grpSpPr>
          <a:xfrm>
            <a:off x="6801880" y="903648"/>
            <a:ext cx="4378027" cy="2725297"/>
            <a:chOff x="6519916" y="1114809"/>
            <a:chExt cx="5014468" cy="3054391"/>
          </a:xfrm>
        </p:grpSpPr>
        <p:pic>
          <p:nvPicPr>
            <p:cNvPr id="33" name="图片 32">
              <a:extLst>
                <a:ext uri="{FF2B5EF4-FFF2-40B4-BE49-F238E27FC236}">
                  <a16:creationId xmlns:a16="http://schemas.microsoft.com/office/drawing/2014/main" id="{915E1481-AADF-C709-D822-43C0043B1A96}"/>
                </a:ext>
              </a:extLst>
            </p:cNvPr>
            <p:cNvPicPr>
              <a:picLocks noChangeAspect="1"/>
            </p:cNvPicPr>
            <p:nvPr/>
          </p:nvPicPr>
          <p:blipFill>
            <a:blip r:embed="rId5"/>
            <a:stretch>
              <a:fillRect/>
            </a:stretch>
          </p:blipFill>
          <p:spPr>
            <a:xfrm>
              <a:off x="6519916" y="1114809"/>
              <a:ext cx="4388493" cy="3054391"/>
            </a:xfrm>
            <a:prstGeom prst="rect">
              <a:avLst/>
            </a:prstGeom>
          </p:spPr>
        </p:pic>
        <p:pic>
          <p:nvPicPr>
            <p:cNvPr id="34" name="图片 33">
              <a:extLst>
                <a:ext uri="{FF2B5EF4-FFF2-40B4-BE49-F238E27FC236}">
                  <a16:creationId xmlns:a16="http://schemas.microsoft.com/office/drawing/2014/main" id="{CD69A2BF-69EF-12E6-2EFD-FA9905CD3DD9}"/>
                </a:ext>
              </a:extLst>
            </p:cNvPr>
            <p:cNvPicPr>
              <a:picLocks noChangeAspect="1"/>
            </p:cNvPicPr>
            <p:nvPr/>
          </p:nvPicPr>
          <p:blipFill>
            <a:blip r:embed="rId4"/>
            <a:stretch>
              <a:fillRect/>
            </a:stretch>
          </p:blipFill>
          <p:spPr>
            <a:xfrm>
              <a:off x="9234360" y="2324212"/>
              <a:ext cx="1245583" cy="527685"/>
            </a:xfrm>
            <a:prstGeom prst="rect">
              <a:avLst/>
            </a:prstGeom>
          </p:spPr>
        </p:pic>
        <p:sp>
          <p:nvSpPr>
            <p:cNvPr id="36" name="文本框 35">
              <a:extLst>
                <a:ext uri="{FF2B5EF4-FFF2-40B4-BE49-F238E27FC236}">
                  <a16:creationId xmlns:a16="http://schemas.microsoft.com/office/drawing/2014/main" id="{0DE999A6-D052-5313-68EF-5AA11690F341}"/>
                </a:ext>
              </a:extLst>
            </p:cNvPr>
            <p:cNvSpPr txBox="1"/>
            <p:nvPr/>
          </p:nvSpPr>
          <p:spPr>
            <a:xfrm>
              <a:off x="9320584" y="2456684"/>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文本框 36">
              <a:extLst>
                <a:ext uri="{FF2B5EF4-FFF2-40B4-BE49-F238E27FC236}">
                  <a16:creationId xmlns:a16="http://schemas.microsoft.com/office/drawing/2014/main" id="{C938987A-019B-ADD3-89E3-EDCA75EC196B}"/>
                </a:ext>
              </a:extLst>
            </p:cNvPr>
            <p:cNvSpPr txBox="1"/>
            <p:nvPr/>
          </p:nvSpPr>
          <p:spPr>
            <a:xfrm>
              <a:off x="6651810" y="1929654"/>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a:extLst>
                <a:ext uri="{FF2B5EF4-FFF2-40B4-BE49-F238E27FC236}">
                  <a16:creationId xmlns:a16="http://schemas.microsoft.com/office/drawing/2014/main" id="{2FB70A29-0C6F-387A-AEFB-C84EA0B3F6D0}"/>
                </a:ext>
              </a:extLst>
            </p:cNvPr>
            <p:cNvSpPr txBox="1"/>
            <p:nvPr/>
          </p:nvSpPr>
          <p:spPr>
            <a:xfrm>
              <a:off x="9320583" y="3281505"/>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文本框 38">
              <a:extLst>
                <a:ext uri="{FF2B5EF4-FFF2-40B4-BE49-F238E27FC236}">
                  <a16:creationId xmlns:a16="http://schemas.microsoft.com/office/drawing/2014/main" id="{405C1CD4-6D25-5BB7-20C2-0E302850E64A}"/>
                </a:ext>
              </a:extLst>
            </p:cNvPr>
            <p:cNvSpPr txBox="1"/>
            <p:nvPr/>
          </p:nvSpPr>
          <p:spPr>
            <a:xfrm>
              <a:off x="9320583" y="3724842"/>
              <a:ext cx="2213801" cy="409065"/>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42" name="图片 41">
            <a:extLst>
              <a:ext uri="{FF2B5EF4-FFF2-40B4-BE49-F238E27FC236}">
                <a16:creationId xmlns:a16="http://schemas.microsoft.com/office/drawing/2014/main" id="{0D0721F9-147C-4ACF-1C38-12F3816A43C1}"/>
              </a:ext>
            </a:extLst>
          </p:cNvPr>
          <p:cNvPicPr>
            <a:picLocks noChangeAspect="1"/>
          </p:cNvPicPr>
          <p:nvPr/>
        </p:nvPicPr>
        <p:blipFill>
          <a:blip r:embed="rId6"/>
          <a:stretch>
            <a:fillRect/>
          </a:stretch>
        </p:blipFill>
        <p:spPr>
          <a:xfrm>
            <a:off x="1295596" y="3831299"/>
            <a:ext cx="2968090" cy="2873002"/>
          </a:xfrm>
          <a:prstGeom prst="rect">
            <a:avLst/>
          </a:prstGeom>
        </p:spPr>
      </p:pic>
      <p:pic>
        <p:nvPicPr>
          <p:cNvPr id="44" name="图片 43">
            <a:extLst>
              <a:ext uri="{FF2B5EF4-FFF2-40B4-BE49-F238E27FC236}">
                <a16:creationId xmlns:a16="http://schemas.microsoft.com/office/drawing/2014/main" id="{0C982239-DBBD-2AE0-5FEA-C92B8A02AC14}"/>
              </a:ext>
            </a:extLst>
          </p:cNvPr>
          <p:cNvPicPr>
            <a:picLocks noChangeAspect="1"/>
          </p:cNvPicPr>
          <p:nvPr/>
        </p:nvPicPr>
        <p:blipFill>
          <a:blip r:embed="rId7"/>
          <a:stretch>
            <a:fillRect/>
          </a:stretch>
        </p:blipFill>
        <p:spPr>
          <a:xfrm>
            <a:off x="6479449" y="3899857"/>
            <a:ext cx="4547966" cy="2735886"/>
          </a:xfrm>
          <a:prstGeom prst="rect">
            <a:avLst/>
          </a:prstGeom>
        </p:spPr>
      </p:pic>
      <p:sp>
        <p:nvSpPr>
          <p:cNvPr id="45" name="文本框 44">
            <a:extLst>
              <a:ext uri="{FF2B5EF4-FFF2-40B4-BE49-F238E27FC236}">
                <a16:creationId xmlns:a16="http://schemas.microsoft.com/office/drawing/2014/main" id="{F27CA977-1CF2-09F7-B075-E5D2D9C889A4}"/>
              </a:ext>
            </a:extLst>
          </p:cNvPr>
          <p:cNvSpPr txBox="1"/>
          <p:nvPr/>
        </p:nvSpPr>
        <p:spPr>
          <a:xfrm>
            <a:off x="4441514" y="4570100"/>
            <a:ext cx="189721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 matrix</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6" name="直接箭头连接符 45">
            <a:extLst>
              <a:ext uri="{FF2B5EF4-FFF2-40B4-BE49-F238E27FC236}">
                <a16:creationId xmlns:a16="http://schemas.microsoft.com/office/drawing/2014/main" id="{8A1FD785-AB3F-9186-4AF9-1C8B04881A74}"/>
              </a:ext>
            </a:extLst>
          </p:cNvPr>
          <p:cNvCxnSpPr>
            <a:cxnSpLocks/>
          </p:cNvCxnSpPr>
          <p:nvPr/>
        </p:nvCxnSpPr>
        <p:spPr>
          <a:xfrm>
            <a:off x="3837196" y="4344971"/>
            <a:ext cx="567209" cy="32537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7327050-EAA1-857E-2C0A-CABC9E6A92C8}"/>
              </a:ext>
            </a:extLst>
          </p:cNvPr>
          <p:cNvSpPr txBox="1"/>
          <p:nvPr/>
        </p:nvSpPr>
        <p:spPr>
          <a:xfrm>
            <a:off x="2545830" y="4876476"/>
            <a:ext cx="157560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Start to run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7898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2C9C-805F-8AA5-F318-5137A96C3238}"/>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F6700FEA-76ED-CAD2-2F7C-EA72DEB80855}"/>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A28DC7AC-7528-0925-E5AA-8B1E726684D8}"/>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187AEAD8-EFAC-4792-8C1A-12D2BAEB24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78C08508-9244-44B7-5832-1385667B03E0}"/>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E1370B40-FAE2-BA09-019A-54B3C58895CD}"/>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50" name="图片 49">
            <a:extLst>
              <a:ext uri="{FF2B5EF4-FFF2-40B4-BE49-F238E27FC236}">
                <a16:creationId xmlns:a16="http://schemas.microsoft.com/office/drawing/2014/main" id="{D2926E98-61B7-EA77-9241-4AF1E7740BD9}"/>
              </a:ext>
            </a:extLst>
          </p:cNvPr>
          <p:cNvPicPr>
            <a:picLocks noChangeAspect="1"/>
          </p:cNvPicPr>
          <p:nvPr/>
        </p:nvPicPr>
        <p:blipFill>
          <a:blip r:embed="rId3"/>
          <a:stretch>
            <a:fillRect/>
          </a:stretch>
        </p:blipFill>
        <p:spPr>
          <a:xfrm>
            <a:off x="5529028" y="3782629"/>
            <a:ext cx="5498387" cy="3035367"/>
          </a:xfrm>
          <a:prstGeom prst="rect">
            <a:avLst/>
          </a:prstGeom>
        </p:spPr>
      </p:pic>
      <p:pic>
        <p:nvPicPr>
          <p:cNvPr id="3" name="图片 2">
            <a:extLst>
              <a:ext uri="{FF2B5EF4-FFF2-40B4-BE49-F238E27FC236}">
                <a16:creationId xmlns:a16="http://schemas.microsoft.com/office/drawing/2014/main" id="{12ECAB22-7EFB-0276-5A80-6933F3343735}"/>
              </a:ext>
            </a:extLst>
          </p:cNvPr>
          <p:cNvPicPr>
            <a:picLocks noChangeAspect="1"/>
          </p:cNvPicPr>
          <p:nvPr/>
        </p:nvPicPr>
        <p:blipFill>
          <a:blip r:embed="rId4"/>
          <a:stretch>
            <a:fillRect/>
          </a:stretch>
        </p:blipFill>
        <p:spPr>
          <a:xfrm>
            <a:off x="7803655" y="816131"/>
            <a:ext cx="2513428" cy="2810152"/>
          </a:xfrm>
          <a:prstGeom prst="rect">
            <a:avLst/>
          </a:prstGeom>
        </p:spPr>
      </p:pic>
      <p:sp>
        <p:nvSpPr>
          <p:cNvPr id="2" name="文本框 1">
            <a:extLst>
              <a:ext uri="{FF2B5EF4-FFF2-40B4-BE49-F238E27FC236}">
                <a16:creationId xmlns:a16="http://schemas.microsoft.com/office/drawing/2014/main" id="{73772D03-100F-5FC8-4BA6-4DAF295A19A8}"/>
              </a:ext>
            </a:extLst>
          </p:cNvPr>
          <p:cNvSpPr txBox="1"/>
          <p:nvPr/>
        </p:nvSpPr>
        <p:spPr>
          <a:xfrm>
            <a:off x="239534" y="198120"/>
            <a:ext cx="8440231"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Network construction - Correlation &amp; regression-based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8" name="组合 17">
            <a:extLst>
              <a:ext uri="{FF2B5EF4-FFF2-40B4-BE49-F238E27FC236}">
                <a16:creationId xmlns:a16="http://schemas.microsoft.com/office/drawing/2014/main" id="{0EF31403-56FA-9D52-21B3-6D45FE2AB659}"/>
              </a:ext>
            </a:extLst>
          </p:cNvPr>
          <p:cNvGrpSpPr/>
          <p:nvPr/>
        </p:nvGrpSpPr>
        <p:grpSpPr>
          <a:xfrm>
            <a:off x="528729" y="2326704"/>
            <a:ext cx="4444870" cy="2714902"/>
            <a:chOff x="484225" y="2344130"/>
            <a:chExt cx="4444870" cy="2714902"/>
          </a:xfrm>
        </p:grpSpPr>
        <p:pic>
          <p:nvPicPr>
            <p:cNvPr id="5" name="图片 4">
              <a:extLst>
                <a:ext uri="{FF2B5EF4-FFF2-40B4-BE49-F238E27FC236}">
                  <a16:creationId xmlns:a16="http://schemas.microsoft.com/office/drawing/2014/main" id="{33ECA578-07D1-BC59-6556-A7C213AF80D4}"/>
                </a:ext>
              </a:extLst>
            </p:cNvPr>
            <p:cNvPicPr>
              <a:picLocks noChangeAspect="1"/>
            </p:cNvPicPr>
            <p:nvPr/>
          </p:nvPicPr>
          <p:blipFill>
            <a:blip r:embed="rId5"/>
            <a:stretch>
              <a:fillRect/>
            </a:stretch>
          </p:blipFill>
          <p:spPr>
            <a:xfrm>
              <a:off x="484225" y="2344130"/>
              <a:ext cx="3919445" cy="2714902"/>
            </a:xfrm>
            <a:prstGeom prst="rect">
              <a:avLst/>
            </a:prstGeom>
          </p:spPr>
        </p:pic>
        <p:grpSp>
          <p:nvGrpSpPr>
            <p:cNvPr id="12" name="组合 11">
              <a:extLst>
                <a:ext uri="{FF2B5EF4-FFF2-40B4-BE49-F238E27FC236}">
                  <a16:creationId xmlns:a16="http://schemas.microsoft.com/office/drawing/2014/main" id="{68AC7B88-60E6-49CC-0760-2B94B7B79C82}"/>
                </a:ext>
              </a:extLst>
            </p:cNvPr>
            <p:cNvGrpSpPr/>
            <p:nvPr/>
          </p:nvGrpSpPr>
          <p:grpSpPr>
            <a:xfrm>
              <a:off x="873351" y="3057180"/>
              <a:ext cx="4055744" cy="1994775"/>
              <a:chOff x="391078" y="1731731"/>
              <a:chExt cx="4789764" cy="2203090"/>
            </a:xfrm>
          </p:grpSpPr>
          <p:sp>
            <p:nvSpPr>
              <p:cNvPr id="13" name="文本框 12">
                <a:extLst>
                  <a:ext uri="{FF2B5EF4-FFF2-40B4-BE49-F238E27FC236}">
                    <a16:creationId xmlns:a16="http://schemas.microsoft.com/office/drawing/2014/main" id="{C73E4CF6-EE02-D00D-3DEA-21A79E3FA578}"/>
                  </a:ext>
                </a:extLst>
              </p:cNvPr>
              <p:cNvSpPr txBox="1"/>
              <p:nvPr/>
            </p:nvSpPr>
            <p:spPr>
              <a:xfrm>
                <a:off x="2962396" y="3083582"/>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2E9BF9EB-DD08-971E-D872-ACBD12B287FC}"/>
                  </a:ext>
                </a:extLst>
              </p:cNvPr>
              <p:cNvSpPr txBox="1"/>
              <p:nvPr/>
            </p:nvSpPr>
            <p:spPr>
              <a:xfrm>
                <a:off x="2940263" y="3526920"/>
                <a:ext cx="2240579" cy="40790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A8CAC657-399B-EA64-A60E-0C16CC490DDF}"/>
                  </a:ext>
                </a:extLst>
              </p:cNvPr>
              <p:cNvPicPr>
                <a:picLocks noChangeAspect="1"/>
              </p:cNvPicPr>
              <p:nvPr/>
            </p:nvPicPr>
            <p:blipFill>
              <a:blip r:embed="rId6"/>
              <a:stretch>
                <a:fillRect/>
              </a:stretch>
            </p:blipFill>
            <p:spPr>
              <a:xfrm>
                <a:off x="2308236" y="1995192"/>
                <a:ext cx="1245583" cy="527685"/>
              </a:xfrm>
              <a:prstGeom prst="rect">
                <a:avLst/>
              </a:prstGeom>
            </p:spPr>
          </p:pic>
          <p:sp>
            <p:nvSpPr>
              <p:cNvPr id="16" name="文本框 15">
                <a:extLst>
                  <a:ext uri="{FF2B5EF4-FFF2-40B4-BE49-F238E27FC236}">
                    <a16:creationId xmlns:a16="http://schemas.microsoft.com/office/drawing/2014/main" id="{9F789631-6ACB-D978-1AB3-E3EE2791BEAF}"/>
                  </a:ext>
                </a:extLst>
              </p:cNvPr>
              <p:cNvSpPr txBox="1"/>
              <p:nvPr/>
            </p:nvSpPr>
            <p:spPr>
              <a:xfrm>
                <a:off x="391078" y="1731731"/>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334055AE-3BCC-206A-09D9-E1D23632A4B6}"/>
                  </a:ext>
                </a:extLst>
              </p:cNvPr>
              <p:cNvSpPr txBox="1"/>
              <p:nvPr/>
            </p:nvSpPr>
            <p:spPr>
              <a:xfrm>
                <a:off x="2321640" y="2074095"/>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grpSp>
      <p:pic>
        <p:nvPicPr>
          <p:cNvPr id="24" name="图片 23">
            <a:extLst>
              <a:ext uri="{FF2B5EF4-FFF2-40B4-BE49-F238E27FC236}">
                <a16:creationId xmlns:a16="http://schemas.microsoft.com/office/drawing/2014/main" id="{5DD0458E-F891-91AA-98A2-E023D16FD65C}"/>
              </a:ext>
            </a:extLst>
          </p:cNvPr>
          <p:cNvPicPr>
            <a:picLocks noChangeAspect="1"/>
          </p:cNvPicPr>
          <p:nvPr/>
        </p:nvPicPr>
        <p:blipFill>
          <a:blip r:embed="rId7"/>
          <a:stretch>
            <a:fillRect/>
          </a:stretch>
        </p:blipFill>
        <p:spPr>
          <a:xfrm>
            <a:off x="4827763" y="897214"/>
            <a:ext cx="2838846" cy="1743318"/>
          </a:xfrm>
          <a:prstGeom prst="rect">
            <a:avLst/>
          </a:prstGeom>
        </p:spPr>
      </p:pic>
    </p:spTree>
    <p:extLst>
      <p:ext uri="{BB962C8B-B14F-4D97-AF65-F5344CB8AC3E}">
        <p14:creationId xmlns:p14="http://schemas.microsoft.com/office/powerpoint/2010/main" val="4028541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EAB35-69CF-2871-A45F-CE2266F638EE}"/>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A6261539-7BB3-B65C-EAD1-CDF48F00435C}"/>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1A8752DC-5CCB-B90D-3BFB-DB9FD826DE56}"/>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2BEB086F-8D33-283C-472C-8724D17D6A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826252A3-9450-391D-486A-73CFD6E3B628}"/>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408C8958-650C-5D8C-46E1-62A95311CB83}"/>
              </a:ext>
            </a:extLst>
          </p:cNvPr>
          <p:cNvSpPr txBox="1"/>
          <p:nvPr/>
        </p:nvSpPr>
        <p:spPr>
          <a:xfrm>
            <a:off x="239534" y="198120"/>
            <a:ext cx="8468367"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Network construction - Correlation &amp; regression-based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591189D6-C5BC-ADAF-DB6B-B0F021AF119C}"/>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3" name="图片 2">
            <a:extLst>
              <a:ext uri="{FF2B5EF4-FFF2-40B4-BE49-F238E27FC236}">
                <a16:creationId xmlns:a16="http://schemas.microsoft.com/office/drawing/2014/main" id="{72A9C1F0-C63F-3F80-3D77-E0460799B6E9}"/>
              </a:ext>
            </a:extLst>
          </p:cNvPr>
          <p:cNvPicPr>
            <a:picLocks noChangeAspect="1"/>
          </p:cNvPicPr>
          <p:nvPr/>
        </p:nvPicPr>
        <p:blipFill>
          <a:blip r:embed="rId3"/>
          <a:stretch>
            <a:fillRect/>
          </a:stretch>
        </p:blipFill>
        <p:spPr>
          <a:xfrm>
            <a:off x="4265842" y="3429000"/>
            <a:ext cx="5249267" cy="2840066"/>
          </a:xfrm>
          <a:prstGeom prst="rect">
            <a:avLst/>
          </a:prstGeom>
        </p:spPr>
      </p:pic>
      <p:pic>
        <p:nvPicPr>
          <p:cNvPr id="5" name="图片 4">
            <a:extLst>
              <a:ext uri="{FF2B5EF4-FFF2-40B4-BE49-F238E27FC236}">
                <a16:creationId xmlns:a16="http://schemas.microsoft.com/office/drawing/2014/main" id="{516D90D3-A801-5F4F-2130-97368B89A95D}"/>
              </a:ext>
            </a:extLst>
          </p:cNvPr>
          <p:cNvPicPr>
            <a:picLocks noChangeAspect="1"/>
          </p:cNvPicPr>
          <p:nvPr/>
        </p:nvPicPr>
        <p:blipFill>
          <a:blip r:embed="rId4"/>
          <a:stretch>
            <a:fillRect/>
          </a:stretch>
        </p:blipFill>
        <p:spPr>
          <a:xfrm>
            <a:off x="674790" y="3897972"/>
            <a:ext cx="2656312" cy="1736572"/>
          </a:xfrm>
          <a:prstGeom prst="rect">
            <a:avLst/>
          </a:prstGeom>
        </p:spPr>
      </p:pic>
      <p:pic>
        <p:nvPicPr>
          <p:cNvPr id="11" name="图片 10">
            <a:extLst>
              <a:ext uri="{FF2B5EF4-FFF2-40B4-BE49-F238E27FC236}">
                <a16:creationId xmlns:a16="http://schemas.microsoft.com/office/drawing/2014/main" id="{EB7389E8-77DA-435D-571F-B5FC968140EE}"/>
              </a:ext>
            </a:extLst>
          </p:cNvPr>
          <p:cNvPicPr>
            <a:picLocks noChangeAspect="1"/>
          </p:cNvPicPr>
          <p:nvPr/>
        </p:nvPicPr>
        <p:blipFill>
          <a:blip r:embed="rId5"/>
          <a:stretch>
            <a:fillRect/>
          </a:stretch>
        </p:blipFill>
        <p:spPr>
          <a:xfrm>
            <a:off x="3802339" y="1107085"/>
            <a:ext cx="3482400" cy="1546815"/>
          </a:xfrm>
          <a:prstGeom prst="rect">
            <a:avLst/>
          </a:prstGeom>
        </p:spPr>
      </p:pic>
      <p:pic>
        <p:nvPicPr>
          <p:cNvPr id="13" name="图片 12">
            <a:extLst>
              <a:ext uri="{FF2B5EF4-FFF2-40B4-BE49-F238E27FC236}">
                <a16:creationId xmlns:a16="http://schemas.microsoft.com/office/drawing/2014/main" id="{1DE76636-65CF-3227-080A-8F5B99B86B3F}"/>
              </a:ext>
            </a:extLst>
          </p:cNvPr>
          <p:cNvPicPr>
            <a:picLocks noChangeAspect="1"/>
          </p:cNvPicPr>
          <p:nvPr/>
        </p:nvPicPr>
        <p:blipFill>
          <a:blip r:embed="rId6"/>
          <a:stretch>
            <a:fillRect/>
          </a:stretch>
        </p:blipFill>
        <p:spPr>
          <a:xfrm>
            <a:off x="7660221" y="1184910"/>
            <a:ext cx="3709776" cy="1391166"/>
          </a:xfrm>
          <a:prstGeom prst="rect">
            <a:avLst/>
          </a:prstGeom>
        </p:spPr>
      </p:pic>
      <p:pic>
        <p:nvPicPr>
          <p:cNvPr id="17" name="图片 16">
            <a:extLst>
              <a:ext uri="{FF2B5EF4-FFF2-40B4-BE49-F238E27FC236}">
                <a16:creationId xmlns:a16="http://schemas.microsoft.com/office/drawing/2014/main" id="{10429444-5369-62D0-2CAC-C946E393FEF2}"/>
              </a:ext>
            </a:extLst>
          </p:cNvPr>
          <p:cNvPicPr>
            <a:picLocks noChangeAspect="1"/>
          </p:cNvPicPr>
          <p:nvPr/>
        </p:nvPicPr>
        <p:blipFill>
          <a:blip r:embed="rId7"/>
          <a:stretch>
            <a:fillRect/>
          </a:stretch>
        </p:blipFill>
        <p:spPr>
          <a:xfrm>
            <a:off x="517711" y="1223456"/>
            <a:ext cx="2970470" cy="1806366"/>
          </a:xfrm>
          <a:prstGeom prst="rect">
            <a:avLst/>
          </a:prstGeom>
        </p:spPr>
      </p:pic>
    </p:spTree>
    <p:extLst>
      <p:ext uri="{BB962C8B-B14F-4D97-AF65-F5344CB8AC3E}">
        <p14:creationId xmlns:p14="http://schemas.microsoft.com/office/powerpoint/2010/main" val="4229159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66F39-316B-DA9B-6837-BAE95EDC9C3A}"/>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B7523555-DDED-AFA3-0112-1F2631625554}"/>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E9FBD276-2D50-3F70-DE25-191FB1684288}"/>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0C0BC436-AF97-D2B8-7146-FCB2A1DD88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C7E2AD43-C4FE-24F2-5453-F2AE15D1499B}"/>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2FF3AD87-D9C1-BE68-750E-9D627B3FE0E2}"/>
              </a:ext>
            </a:extLst>
          </p:cNvPr>
          <p:cNvSpPr txBox="1"/>
          <p:nvPr/>
        </p:nvSpPr>
        <p:spPr>
          <a:xfrm>
            <a:off x="239535" y="198120"/>
            <a:ext cx="8383960"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Network construction - Correlation &amp; regression-based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E7F285F7-513D-9159-2FA3-52F8E02606B1}"/>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2" name="图片 1">
            <a:extLst>
              <a:ext uri="{FF2B5EF4-FFF2-40B4-BE49-F238E27FC236}">
                <a16:creationId xmlns:a16="http://schemas.microsoft.com/office/drawing/2014/main" id="{8B72A73A-2714-C7E9-F766-6125C7870DB3}"/>
              </a:ext>
            </a:extLst>
          </p:cNvPr>
          <p:cNvPicPr>
            <a:picLocks noChangeAspect="1"/>
          </p:cNvPicPr>
          <p:nvPr/>
        </p:nvPicPr>
        <p:blipFill>
          <a:blip r:embed="rId3"/>
          <a:stretch>
            <a:fillRect/>
          </a:stretch>
        </p:blipFill>
        <p:spPr>
          <a:xfrm>
            <a:off x="370972" y="3242278"/>
            <a:ext cx="5307548" cy="3417602"/>
          </a:xfrm>
          <a:prstGeom prst="rect">
            <a:avLst/>
          </a:prstGeom>
        </p:spPr>
      </p:pic>
      <p:pic>
        <p:nvPicPr>
          <p:cNvPr id="12" name="图片 11">
            <a:extLst>
              <a:ext uri="{FF2B5EF4-FFF2-40B4-BE49-F238E27FC236}">
                <a16:creationId xmlns:a16="http://schemas.microsoft.com/office/drawing/2014/main" id="{4A449CC5-6163-7452-DDBF-CA5D0DA907F6}"/>
              </a:ext>
            </a:extLst>
          </p:cNvPr>
          <p:cNvPicPr>
            <a:picLocks noChangeAspect="1"/>
          </p:cNvPicPr>
          <p:nvPr/>
        </p:nvPicPr>
        <p:blipFill>
          <a:blip r:embed="rId4"/>
          <a:stretch>
            <a:fillRect/>
          </a:stretch>
        </p:blipFill>
        <p:spPr>
          <a:xfrm>
            <a:off x="4257152" y="1165515"/>
            <a:ext cx="3482400" cy="1546815"/>
          </a:xfrm>
          <a:prstGeom prst="rect">
            <a:avLst/>
          </a:prstGeom>
        </p:spPr>
      </p:pic>
      <p:pic>
        <p:nvPicPr>
          <p:cNvPr id="14" name="图片 13">
            <a:extLst>
              <a:ext uri="{FF2B5EF4-FFF2-40B4-BE49-F238E27FC236}">
                <a16:creationId xmlns:a16="http://schemas.microsoft.com/office/drawing/2014/main" id="{FFB78A97-82C5-F342-EFF5-A3124860D907}"/>
              </a:ext>
            </a:extLst>
          </p:cNvPr>
          <p:cNvPicPr>
            <a:picLocks noChangeAspect="1"/>
          </p:cNvPicPr>
          <p:nvPr/>
        </p:nvPicPr>
        <p:blipFill>
          <a:blip r:embed="rId5"/>
          <a:stretch>
            <a:fillRect/>
          </a:stretch>
        </p:blipFill>
        <p:spPr>
          <a:xfrm>
            <a:off x="7954172" y="1184909"/>
            <a:ext cx="3709776" cy="1391166"/>
          </a:xfrm>
          <a:prstGeom prst="rect">
            <a:avLst/>
          </a:prstGeom>
        </p:spPr>
      </p:pic>
      <p:pic>
        <p:nvPicPr>
          <p:cNvPr id="19" name="图片 18">
            <a:extLst>
              <a:ext uri="{FF2B5EF4-FFF2-40B4-BE49-F238E27FC236}">
                <a16:creationId xmlns:a16="http://schemas.microsoft.com/office/drawing/2014/main" id="{2ACAAFA6-35A6-EC74-2817-5035E7CBC9FF}"/>
              </a:ext>
            </a:extLst>
          </p:cNvPr>
          <p:cNvPicPr>
            <a:picLocks noChangeAspect="1"/>
          </p:cNvPicPr>
          <p:nvPr/>
        </p:nvPicPr>
        <p:blipFill>
          <a:blip r:embed="rId6"/>
          <a:stretch>
            <a:fillRect/>
          </a:stretch>
        </p:blipFill>
        <p:spPr>
          <a:xfrm>
            <a:off x="676864" y="1143046"/>
            <a:ext cx="3022939" cy="1834258"/>
          </a:xfrm>
          <a:prstGeom prst="rect">
            <a:avLst/>
          </a:prstGeom>
        </p:spPr>
      </p:pic>
      <p:grpSp>
        <p:nvGrpSpPr>
          <p:cNvPr id="25" name="组合 24">
            <a:extLst>
              <a:ext uri="{FF2B5EF4-FFF2-40B4-BE49-F238E27FC236}">
                <a16:creationId xmlns:a16="http://schemas.microsoft.com/office/drawing/2014/main" id="{932FA5A7-6682-564C-C810-36892F757610}"/>
              </a:ext>
            </a:extLst>
          </p:cNvPr>
          <p:cNvGrpSpPr/>
          <p:nvPr/>
        </p:nvGrpSpPr>
        <p:grpSpPr>
          <a:xfrm>
            <a:off x="5966350" y="3242278"/>
            <a:ext cx="3975643" cy="3375530"/>
            <a:chOff x="5913946" y="3284350"/>
            <a:chExt cx="3975643" cy="3375530"/>
          </a:xfrm>
        </p:grpSpPr>
        <p:pic>
          <p:nvPicPr>
            <p:cNvPr id="23" name="图片 22">
              <a:extLst>
                <a:ext uri="{FF2B5EF4-FFF2-40B4-BE49-F238E27FC236}">
                  <a16:creationId xmlns:a16="http://schemas.microsoft.com/office/drawing/2014/main" id="{EA1EF500-0913-4DDA-7304-3A3B8CFD500F}"/>
                </a:ext>
              </a:extLst>
            </p:cNvPr>
            <p:cNvPicPr>
              <a:picLocks noChangeAspect="1"/>
            </p:cNvPicPr>
            <p:nvPr/>
          </p:nvPicPr>
          <p:blipFill>
            <a:blip r:embed="rId7"/>
            <a:stretch>
              <a:fillRect/>
            </a:stretch>
          </p:blipFill>
          <p:spPr>
            <a:xfrm>
              <a:off x="5998353" y="3284350"/>
              <a:ext cx="3891236" cy="3375530"/>
            </a:xfrm>
            <a:prstGeom prst="rect">
              <a:avLst/>
            </a:prstGeom>
          </p:spPr>
        </p:pic>
        <p:sp>
          <p:nvSpPr>
            <p:cNvPr id="24" name="矩形 23">
              <a:extLst>
                <a:ext uri="{FF2B5EF4-FFF2-40B4-BE49-F238E27FC236}">
                  <a16:creationId xmlns:a16="http://schemas.microsoft.com/office/drawing/2014/main" id="{F2D5713E-32A1-07B8-9CB1-EE47A7EC1D1C}"/>
                </a:ext>
              </a:extLst>
            </p:cNvPr>
            <p:cNvSpPr/>
            <p:nvPr/>
          </p:nvSpPr>
          <p:spPr>
            <a:xfrm>
              <a:off x="5913946" y="3305258"/>
              <a:ext cx="417480" cy="451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81094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8A2C4-0543-7C31-C07F-F16416947F78}"/>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7B5C2765-81B6-56B7-2013-33A51331A0E4}"/>
              </a:ext>
            </a:extLst>
          </p:cNvPr>
          <p:cNvSpPr txBox="1"/>
          <p:nvPr/>
        </p:nvSpPr>
        <p:spPr>
          <a:xfrm>
            <a:off x="179844" y="198120"/>
            <a:ext cx="9709744"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B8530C33-B11F-C353-40D6-ADDA023AA0AC}"/>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ED0471B4-3013-05F7-413F-89C03AC0AB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9C8A8A86-60BC-A692-CDE9-F9BF6A65334B}"/>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9B6E8806-ED9B-33FC-9FF9-E04E16FC8A23}"/>
              </a:ext>
            </a:extLst>
          </p:cNvPr>
          <p:cNvSpPr txBox="1"/>
          <p:nvPr/>
        </p:nvSpPr>
        <p:spPr>
          <a:xfrm>
            <a:off x="239534" y="198120"/>
            <a:ext cx="8440231"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Network construction - Graphical model inference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EF9DC69E-7CD7-2B60-CFD0-505790748792}"/>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5" name="图片 4">
            <a:extLst>
              <a:ext uri="{FF2B5EF4-FFF2-40B4-BE49-F238E27FC236}">
                <a16:creationId xmlns:a16="http://schemas.microsoft.com/office/drawing/2014/main" id="{418256BF-5885-906F-A6E4-06CF41E8A2E8}"/>
              </a:ext>
            </a:extLst>
          </p:cNvPr>
          <p:cNvPicPr>
            <a:picLocks noChangeAspect="1"/>
          </p:cNvPicPr>
          <p:nvPr/>
        </p:nvPicPr>
        <p:blipFill>
          <a:blip r:embed="rId3"/>
          <a:stretch>
            <a:fillRect/>
          </a:stretch>
        </p:blipFill>
        <p:spPr>
          <a:xfrm>
            <a:off x="7451626" y="866884"/>
            <a:ext cx="3575789" cy="2562116"/>
          </a:xfrm>
          <a:prstGeom prst="rect">
            <a:avLst/>
          </a:prstGeom>
        </p:spPr>
      </p:pic>
      <p:pic>
        <p:nvPicPr>
          <p:cNvPr id="11" name="图片 10">
            <a:extLst>
              <a:ext uri="{FF2B5EF4-FFF2-40B4-BE49-F238E27FC236}">
                <a16:creationId xmlns:a16="http://schemas.microsoft.com/office/drawing/2014/main" id="{2D35688F-B4B8-30D9-2D02-CA4BAB8D18E4}"/>
              </a:ext>
            </a:extLst>
          </p:cNvPr>
          <p:cNvPicPr>
            <a:picLocks noChangeAspect="1"/>
          </p:cNvPicPr>
          <p:nvPr/>
        </p:nvPicPr>
        <p:blipFill>
          <a:blip r:embed="rId4"/>
          <a:stretch>
            <a:fillRect/>
          </a:stretch>
        </p:blipFill>
        <p:spPr>
          <a:xfrm>
            <a:off x="5005210" y="3731122"/>
            <a:ext cx="2308148" cy="2233265"/>
          </a:xfrm>
          <a:prstGeom prst="rect">
            <a:avLst/>
          </a:prstGeom>
        </p:spPr>
      </p:pic>
      <p:pic>
        <p:nvPicPr>
          <p:cNvPr id="13" name="图片 12">
            <a:extLst>
              <a:ext uri="{FF2B5EF4-FFF2-40B4-BE49-F238E27FC236}">
                <a16:creationId xmlns:a16="http://schemas.microsoft.com/office/drawing/2014/main" id="{138B2BE0-2EFF-2AA3-8668-6D17DE0DF898}"/>
              </a:ext>
            </a:extLst>
          </p:cNvPr>
          <p:cNvPicPr>
            <a:picLocks noChangeAspect="1"/>
          </p:cNvPicPr>
          <p:nvPr/>
        </p:nvPicPr>
        <p:blipFill>
          <a:blip r:embed="rId5"/>
          <a:stretch>
            <a:fillRect/>
          </a:stretch>
        </p:blipFill>
        <p:spPr>
          <a:xfrm>
            <a:off x="5251682" y="866884"/>
            <a:ext cx="1843087" cy="2573887"/>
          </a:xfrm>
          <a:prstGeom prst="rect">
            <a:avLst/>
          </a:prstGeom>
        </p:spPr>
      </p:pic>
      <p:pic>
        <p:nvPicPr>
          <p:cNvPr id="15" name="图片 14">
            <a:extLst>
              <a:ext uri="{FF2B5EF4-FFF2-40B4-BE49-F238E27FC236}">
                <a16:creationId xmlns:a16="http://schemas.microsoft.com/office/drawing/2014/main" id="{7DA0E7DE-5DA3-11C8-3A38-4F49DB238FA6}"/>
              </a:ext>
            </a:extLst>
          </p:cNvPr>
          <p:cNvPicPr>
            <a:picLocks noChangeAspect="1"/>
          </p:cNvPicPr>
          <p:nvPr/>
        </p:nvPicPr>
        <p:blipFill>
          <a:blip r:embed="rId6"/>
          <a:stretch>
            <a:fillRect/>
          </a:stretch>
        </p:blipFill>
        <p:spPr>
          <a:xfrm>
            <a:off x="8211281" y="3672886"/>
            <a:ext cx="2639217" cy="2291501"/>
          </a:xfrm>
          <a:prstGeom prst="rect">
            <a:avLst/>
          </a:prstGeom>
        </p:spPr>
      </p:pic>
      <p:sp>
        <p:nvSpPr>
          <p:cNvPr id="16" name="文本框 15">
            <a:extLst>
              <a:ext uri="{FF2B5EF4-FFF2-40B4-BE49-F238E27FC236}">
                <a16:creationId xmlns:a16="http://schemas.microsoft.com/office/drawing/2014/main" id="{6B5FE95C-0288-87F4-237D-3067FEEE8FDC}"/>
              </a:ext>
            </a:extLst>
          </p:cNvPr>
          <p:cNvSpPr txBox="1"/>
          <p:nvPr/>
        </p:nvSpPr>
        <p:spPr>
          <a:xfrm>
            <a:off x="6006363" y="5992208"/>
            <a:ext cx="144526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6404AEA2-A345-FF1E-68F4-34CCBE0509FC}"/>
              </a:ext>
            </a:extLst>
          </p:cNvPr>
          <p:cNvSpPr txBox="1"/>
          <p:nvPr/>
        </p:nvSpPr>
        <p:spPr>
          <a:xfrm>
            <a:off x="9239520" y="5977048"/>
            <a:ext cx="1445263"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Sparcc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9" name="组合 28">
            <a:extLst>
              <a:ext uri="{FF2B5EF4-FFF2-40B4-BE49-F238E27FC236}">
                <a16:creationId xmlns:a16="http://schemas.microsoft.com/office/drawing/2014/main" id="{5379025B-AF2D-0A38-9496-D22823D54AAD}"/>
              </a:ext>
            </a:extLst>
          </p:cNvPr>
          <p:cNvGrpSpPr/>
          <p:nvPr/>
        </p:nvGrpSpPr>
        <p:grpSpPr>
          <a:xfrm>
            <a:off x="474133" y="2293816"/>
            <a:ext cx="4454962" cy="2758139"/>
            <a:chOff x="178285" y="4265325"/>
            <a:chExt cx="4454962" cy="2758139"/>
          </a:xfrm>
        </p:grpSpPr>
        <p:pic>
          <p:nvPicPr>
            <p:cNvPr id="19" name="图片 18">
              <a:extLst>
                <a:ext uri="{FF2B5EF4-FFF2-40B4-BE49-F238E27FC236}">
                  <a16:creationId xmlns:a16="http://schemas.microsoft.com/office/drawing/2014/main" id="{9FE8BF44-1F39-F1E4-2CDF-0BA293EB335B}"/>
                </a:ext>
              </a:extLst>
            </p:cNvPr>
            <p:cNvPicPr>
              <a:picLocks noChangeAspect="1"/>
            </p:cNvPicPr>
            <p:nvPr/>
          </p:nvPicPr>
          <p:blipFill>
            <a:blip r:embed="rId7"/>
            <a:stretch>
              <a:fillRect/>
            </a:stretch>
          </p:blipFill>
          <p:spPr>
            <a:xfrm>
              <a:off x="178285" y="4265325"/>
              <a:ext cx="4021751" cy="2758139"/>
            </a:xfrm>
            <a:prstGeom prst="rect">
              <a:avLst/>
            </a:prstGeom>
          </p:spPr>
        </p:pic>
        <p:grpSp>
          <p:nvGrpSpPr>
            <p:cNvPr id="22" name="组合 21">
              <a:extLst>
                <a:ext uri="{FF2B5EF4-FFF2-40B4-BE49-F238E27FC236}">
                  <a16:creationId xmlns:a16="http://schemas.microsoft.com/office/drawing/2014/main" id="{5C1323CC-A5DE-8CAE-80AB-A6D0AA4DACCF}"/>
                </a:ext>
              </a:extLst>
            </p:cNvPr>
            <p:cNvGrpSpPr/>
            <p:nvPr/>
          </p:nvGrpSpPr>
          <p:grpSpPr>
            <a:xfrm>
              <a:off x="577503" y="5028689"/>
              <a:ext cx="4055744" cy="1994775"/>
              <a:chOff x="391078" y="1731731"/>
              <a:chExt cx="4789764" cy="2203090"/>
            </a:xfrm>
          </p:grpSpPr>
          <p:sp>
            <p:nvSpPr>
              <p:cNvPr id="24" name="文本框 23">
                <a:extLst>
                  <a:ext uri="{FF2B5EF4-FFF2-40B4-BE49-F238E27FC236}">
                    <a16:creationId xmlns:a16="http://schemas.microsoft.com/office/drawing/2014/main" id="{515A3D01-06A1-576D-CEDA-2FBF06E6C91F}"/>
                  </a:ext>
                </a:extLst>
              </p:cNvPr>
              <p:cNvSpPr txBox="1"/>
              <p:nvPr/>
            </p:nvSpPr>
            <p:spPr>
              <a:xfrm>
                <a:off x="2962396" y="3083582"/>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139067BF-5AF1-7BDE-C3DB-E7CBDCBF1465}"/>
                  </a:ext>
                </a:extLst>
              </p:cNvPr>
              <p:cNvSpPr txBox="1"/>
              <p:nvPr/>
            </p:nvSpPr>
            <p:spPr>
              <a:xfrm>
                <a:off x="2940263" y="3526920"/>
                <a:ext cx="2240579" cy="40790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6" name="图片 25">
                <a:extLst>
                  <a:ext uri="{FF2B5EF4-FFF2-40B4-BE49-F238E27FC236}">
                    <a16:creationId xmlns:a16="http://schemas.microsoft.com/office/drawing/2014/main" id="{F217B937-2372-50CD-737B-5949AB6D4E67}"/>
                  </a:ext>
                </a:extLst>
              </p:cNvPr>
              <p:cNvPicPr>
                <a:picLocks noChangeAspect="1"/>
              </p:cNvPicPr>
              <p:nvPr/>
            </p:nvPicPr>
            <p:blipFill>
              <a:blip r:embed="rId8"/>
              <a:stretch>
                <a:fillRect/>
              </a:stretch>
            </p:blipFill>
            <p:spPr>
              <a:xfrm>
                <a:off x="2308236" y="1995192"/>
                <a:ext cx="1245583" cy="527685"/>
              </a:xfrm>
              <a:prstGeom prst="rect">
                <a:avLst/>
              </a:prstGeom>
            </p:spPr>
          </p:pic>
          <p:sp>
            <p:nvSpPr>
              <p:cNvPr id="27" name="文本框 26">
                <a:extLst>
                  <a:ext uri="{FF2B5EF4-FFF2-40B4-BE49-F238E27FC236}">
                    <a16:creationId xmlns:a16="http://schemas.microsoft.com/office/drawing/2014/main" id="{3285997B-08FE-DB19-EE47-98878241C655}"/>
                  </a:ext>
                </a:extLst>
              </p:cNvPr>
              <p:cNvSpPr txBox="1"/>
              <p:nvPr/>
            </p:nvSpPr>
            <p:spPr>
              <a:xfrm>
                <a:off x="391078" y="1731731"/>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文本框 27">
                <a:extLst>
                  <a:ext uri="{FF2B5EF4-FFF2-40B4-BE49-F238E27FC236}">
                    <a16:creationId xmlns:a16="http://schemas.microsoft.com/office/drawing/2014/main" id="{83462F66-F49E-03B5-7B44-81F075932253}"/>
                  </a:ext>
                </a:extLst>
              </p:cNvPr>
              <p:cNvSpPr txBox="1"/>
              <p:nvPr/>
            </p:nvSpPr>
            <p:spPr>
              <a:xfrm>
                <a:off x="2321640" y="2074095"/>
                <a:ext cx="170683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extLst>
      <p:ext uri="{BB962C8B-B14F-4D97-AF65-F5344CB8AC3E}">
        <p14:creationId xmlns:p14="http://schemas.microsoft.com/office/powerpoint/2010/main" val="4168573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145C7-5574-0EA0-F336-E8D090401B64}"/>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7EDBE48D-7B95-F3EE-EEC4-D6938D303E99}"/>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45A3F574-C3A4-AF19-E9AF-924B11914C44}"/>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52355C91-899C-CC6E-EF5B-E5EA4F4D22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55CFAB65-40F3-BCDF-EAE2-AFC1D32B51ED}"/>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CE876EA6-6D5F-4787-90CD-C99B2E28ADE6}"/>
              </a:ext>
            </a:extLst>
          </p:cNvPr>
          <p:cNvSpPr txBox="1"/>
          <p:nvPr/>
        </p:nvSpPr>
        <p:spPr>
          <a:xfrm>
            <a:off x="239534" y="198120"/>
            <a:ext cx="988920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Network construction - Cosine-based network</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8920CB19-0855-BC38-43FD-6AE2DF8B1FA3}"/>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grpSp>
        <p:nvGrpSpPr>
          <p:cNvPr id="17" name="组合 16">
            <a:extLst>
              <a:ext uri="{FF2B5EF4-FFF2-40B4-BE49-F238E27FC236}">
                <a16:creationId xmlns:a16="http://schemas.microsoft.com/office/drawing/2014/main" id="{F6C7A64F-E6DF-D95B-6311-B3AFB4CAF072}"/>
              </a:ext>
            </a:extLst>
          </p:cNvPr>
          <p:cNvGrpSpPr/>
          <p:nvPr/>
        </p:nvGrpSpPr>
        <p:grpSpPr>
          <a:xfrm>
            <a:off x="841302" y="1035360"/>
            <a:ext cx="4163907" cy="2930804"/>
            <a:chOff x="5722057" y="1904767"/>
            <a:chExt cx="5214294" cy="3351690"/>
          </a:xfrm>
        </p:grpSpPr>
        <p:pic>
          <p:nvPicPr>
            <p:cNvPr id="3" name="图片 2">
              <a:extLst>
                <a:ext uri="{FF2B5EF4-FFF2-40B4-BE49-F238E27FC236}">
                  <a16:creationId xmlns:a16="http://schemas.microsoft.com/office/drawing/2014/main" id="{53CCFCFF-658D-C259-7F1B-7D4DB931494A}"/>
                </a:ext>
              </a:extLst>
            </p:cNvPr>
            <p:cNvPicPr>
              <a:picLocks noChangeAspect="1"/>
            </p:cNvPicPr>
            <p:nvPr/>
          </p:nvPicPr>
          <p:blipFill>
            <a:blip r:embed="rId3"/>
            <a:stretch>
              <a:fillRect/>
            </a:stretch>
          </p:blipFill>
          <p:spPr>
            <a:xfrm>
              <a:off x="5722057" y="1904767"/>
              <a:ext cx="4856846" cy="3351690"/>
            </a:xfrm>
            <a:prstGeom prst="rect">
              <a:avLst/>
            </a:prstGeom>
          </p:spPr>
        </p:pic>
        <p:sp>
          <p:nvSpPr>
            <p:cNvPr id="9" name="文本框 8">
              <a:extLst>
                <a:ext uri="{FF2B5EF4-FFF2-40B4-BE49-F238E27FC236}">
                  <a16:creationId xmlns:a16="http://schemas.microsoft.com/office/drawing/2014/main" id="{025E3EA4-6282-99C8-3201-AF6F9D6F857D}"/>
                </a:ext>
              </a:extLst>
            </p:cNvPr>
            <p:cNvSpPr txBox="1"/>
            <p:nvPr/>
          </p:nvSpPr>
          <p:spPr>
            <a:xfrm>
              <a:off x="8737708" y="4340454"/>
              <a:ext cx="2071077" cy="41641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9DCDDDFB-B33A-489E-CA0E-301A25B47FF3}"/>
                </a:ext>
              </a:extLst>
            </p:cNvPr>
            <p:cNvSpPr txBox="1"/>
            <p:nvPr/>
          </p:nvSpPr>
          <p:spPr>
            <a:xfrm>
              <a:off x="8737707" y="4826480"/>
              <a:ext cx="2198644" cy="42237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2CF00B79-0AE5-492E-63EA-6080B6A39DFB}"/>
                </a:ext>
              </a:extLst>
            </p:cNvPr>
            <p:cNvSpPr txBox="1"/>
            <p:nvPr/>
          </p:nvSpPr>
          <p:spPr>
            <a:xfrm>
              <a:off x="5829151" y="2890244"/>
              <a:ext cx="1445263" cy="33441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43355F00-3409-C3A3-D9DA-EF3E7ADEC66A}"/>
                </a:ext>
              </a:extLst>
            </p:cNvPr>
            <p:cNvPicPr>
              <a:picLocks noChangeAspect="1"/>
            </p:cNvPicPr>
            <p:nvPr/>
          </p:nvPicPr>
          <p:blipFill>
            <a:blip r:embed="rId4"/>
            <a:stretch>
              <a:fillRect/>
            </a:stretch>
          </p:blipFill>
          <p:spPr>
            <a:xfrm>
              <a:off x="8568401" y="3341717"/>
              <a:ext cx="1054700" cy="477789"/>
            </a:xfrm>
            <a:prstGeom prst="rect">
              <a:avLst/>
            </a:prstGeom>
          </p:spPr>
        </p:pic>
        <p:sp>
          <p:nvSpPr>
            <p:cNvPr id="15" name="文本框 14">
              <a:extLst>
                <a:ext uri="{FF2B5EF4-FFF2-40B4-BE49-F238E27FC236}">
                  <a16:creationId xmlns:a16="http://schemas.microsoft.com/office/drawing/2014/main" id="{23794FC2-1B4B-61E8-E4FF-CAF6C65D043F}"/>
                </a:ext>
              </a:extLst>
            </p:cNvPr>
            <p:cNvSpPr txBox="1"/>
            <p:nvPr/>
          </p:nvSpPr>
          <p:spPr>
            <a:xfrm>
              <a:off x="8644415" y="3451710"/>
              <a:ext cx="1445263" cy="33441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9" name="图片 18">
            <a:extLst>
              <a:ext uri="{FF2B5EF4-FFF2-40B4-BE49-F238E27FC236}">
                <a16:creationId xmlns:a16="http://schemas.microsoft.com/office/drawing/2014/main" id="{526975A1-BA66-461F-2E5A-EBAF6D68E86E}"/>
              </a:ext>
            </a:extLst>
          </p:cNvPr>
          <p:cNvPicPr>
            <a:picLocks noChangeAspect="1"/>
          </p:cNvPicPr>
          <p:nvPr/>
        </p:nvPicPr>
        <p:blipFill>
          <a:blip r:embed="rId5"/>
          <a:stretch>
            <a:fillRect/>
          </a:stretch>
        </p:blipFill>
        <p:spPr>
          <a:xfrm>
            <a:off x="6455684" y="1107234"/>
            <a:ext cx="2863995" cy="2744106"/>
          </a:xfrm>
          <a:prstGeom prst="rect">
            <a:avLst/>
          </a:prstGeom>
        </p:spPr>
      </p:pic>
      <p:pic>
        <p:nvPicPr>
          <p:cNvPr id="24" name="图片 23">
            <a:extLst>
              <a:ext uri="{FF2B5EF4-FFF2-40B4-BE49-F238E27FC236}">
                <a16:creationId xmlns:a16="http://schemas.microsoft.com/office/drawing/2014/main" id="{1012FF5B-AE29-61F3-866B-66E136A934A0}"/>
              </a:ext>
            </a:extLst>
          </p:cNvPr>
          <p:cNvPicPr>
            <a:picLocks noChangeAspect="1"/>
          </p:cNvPicPr>
          <p:nvPr/>
        </p:nvPicPr>
        <p:blipFill>
          <a:blip r:embed="rId6"/>
          <a:stretch>
            <a:fillRect/>
          </a:stretch>
        </p:blipFill>
        <p:spPr>
          <a:xfrm>
            <a:off x="926823" y="4204082"/>
            <a:ext cx="3574287" cy="2125467"/>
          </a:xfrm>
          <a:prstGeom prst="rect">
            <a:avLst/>
          </a:prstGeom>
        </p:spPr>
      </p:pic>
    </p:spTree>
    <p:extLst>
      <p:ext uri="{BB962C8B-B14F-4D97-AF65-F5344CB8AC3E}">
        <p14:creationId xmlns:p14="http://schemas.microsoft.com/office/powerpoint/2010/main" val="2150270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F9892-0577-DAE8-D9E1-4B6ACB7480D1}"/>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6CA978BE-BCBE-5916-EF12-6C35CDF85A26}"/>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C63DB12E-6BBC-0454-A42F-F0EE58D58689}"/>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88A37186-5BFB-0C23-3348-9295DED480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96FE23B3-EB9E-07C0-243C-29E757AAB407}"/>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4A77E5B5-61F0-8F30-6599-633FFDF26AC3}"/>
              </a:ext>
            </a:extLst>
          </p:cNvPr>
          <p:cNvSpPr txBox="1"/>
          <p:nvPr/>
        </p:nvSpPr>
        <p:spPr>
          <a:xfrm>
            <a:off x="239534" y="198120"/>
            <a:ext cx="988920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Network construction - Differential network</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7DD94160-8131-F08D-B7C5-006996D2ABC5}"/>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grpSp>
        <p:nvGrpSpPr>
          <p:cNvPr id="23" name="组合 22">
            <a:extLst>
              <a:ext uri="{FF2B5EF4-FFF2-40B4-BE49-F238E27FC236}">
                <a16:creationId xmlns:a16="http://schemas.microsoft.com/office/drawing/2014/main" id="{6ABBD69A-A3AA-FEF3-4E60-8905BD3FBED0}"/>
              </a:ext>
            </a:extLst>
          </p:cNvPr>
          <p:cNvGrpSpPr/>
          <p:nvPr/>
        </p:nvGrpSpPr>
        <p:grpSpPr>
          <a:xfrm>
            <a:off x="1652374" y="1012546"/>
            <a:ext cx="3821431" cy="2552103"/>
            <a:chOff x="4476755" y="2023822"/>
            <a:chExt cx="4951314" cy="3020205"/>
          </a:xfrm>
        </p:grpSpPr>
        <p:pic>
          <p:nvPicPr>
            <p:cNvPr id="26" name="图片 25">
              <a:extLst>
                <a:ext uri="{FF2B5EF4-FFF2-40B4-BE49-F238E27FC236}">
                  <a16:creationId xmlns:a16="http://schemas.microsoft.com/office/drawing/2014/main" id="{4408180A-D439-4392-A4EE-B7C46A31B950}"/>
                </a:ext>
              </a:extLst>
            </p:cNvPr>
            <p:cNvPicPr>
              <a:picLocks noChangeAspect="1"/>
            </p:cNvPicPr>
            <p:nvPr/>
          </p:nvPicPr>
          <p:blipFill>
            <a:blip r:embed="rId3"/>
            <a:stretch>
              <a:fillRect/>
            </a:stretch>
          </p:blipFill>
          <p:spPr>
            <a:xfrm>
              <a:off x="4476755" y="2023822"/>
              <a:ext cx="4349374" cy="3020205"/>
            </a:xfrm>
            <a:prstGeom prst="rect">
              <a:avLst/>
            </a:prstGeom>
          </p:spPr>
        </p:pic>
        <p:grpSp>
          <p:nvGrpSpPr>
            <p:cNvPr id="2" name="组合 1">
              <a:extLst>
                <a:ext uri="{FF2B5EF4-FFF2-40B4-BE49-F238E27FC236}">
                  <a16:creationId xmlns:a16="http://schemas.microsoft.com/office/drawing/2014/main" id="{B2389D83-612B-0650-0BCA-B7FAE606C8BC}"/>
                </a:ext>
              </a:extLst>
            </p:cNvPr>
            <p:cNvGrpSpPr/>
            <p:nvPr/>
          </p:nvGrpSpPr>
          <p:grpSpPr>
            <a:xfrm>
              <a:off x="4628611" y="2792970"/>
              <a:ext cx="4799458" cy="2167477"/>
              <a:chOff x="5829151" y="2890244"/>
              <a:chExt cx="5494939" cy="2352647"/>
            </a:xfrm>
          </p:grpSpPr>
          <p:sp>
            <p:nvSpPr>
              <p:cNvPr id="13" name="文本框 12">
                <a:extLst>
                  <a:ext uri="{FF2B5EF4-FFF2-40B4-BE49-F238E27FC236}">
                    <a16:creationId xmlns:a16="http://schemas.microsoft.com/office/drawing/2014/main" id="{B52627B1-2B97-E495-6DC8-226B2A5228C6}"/>
                  </a:ext>
                </a:extLst>
              </p:cNvPr>
              <p:cNvSpPr txBox="1"/>
              <p:nvPr/>
            </p:nvSpPr>
            <p:spPr>
              <a:xfrm>
                <a:off x="8737708" y="4368354"/>
                <a:ext cx="2071077" cy="41641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E9D66532-A646-6C5E-BC95-A6417250D0B1}"/>
                  </a:ext>
                </a:extLst>
              </p:cNvPr>
              <p:cNvSpPr txBox="1"/>
              <p:nvPr/>
            </p:nvSpPr>
            <p:spPr>
              <a:xfrm>
                <a:off x="8737707" y="4826480"/>
                <a:ext cx="2586383" cy="41641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88919972-00E8-366C-746A-E1A28F2FCF11}"/>
                  </a:ext>
                </a:extLst>
              </p:cNvPr>
              <p:cNvSpPr txBox="1"/>
              <p:nvPr/>
            </p:nvSpPr>
            <p:spPr>
              <a:xfrm>
                <a:off x="5829151" y="2890244"/>
                <a:ext cx="1445263" cy="33441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08C34972-3210-AFC5-AEF0-B52E1C51F2C0}"/>
                  </a:ext>
                </a:extLst>
              </p:cNvPr>
              <p:cNvPicPr>
                <a:picLocks noChangeAspect="1"/>
              </p:cNvPicPr>
              <p:nvPr/>
            </p:nvPicPr>
            <p:blipFill>
              <a:blip r:embed="rId4"/>
              <a:stretch>
                <a:fillRect/>
              </a:stretch>
            </p:blipFill>
            <p:spPr>
              <a:xfrm>
                <a:off x="8497409" y="3273343"/>
                <a:ext cx="1739271" cy="787906"/>
              </a:xfrm>
              <a:prstGeom prst="rect">
                <a:avLst/>
              </a:prstGeom>
            </p:spPr>
          </p:pic>
          <p:sp>
            <p:nvSpPr>
              <p:cNvPr id="22" name="文本框 21">
                <a:extLst>
                  <a:ext uri="{FF2B5EF4-FFF2-40B4-BE49-F238E27FC236}">
                    <a16:creationId xmlns:a16="http://schemas.microsoft.com/office/drawing/2014/main" id="{4CAD01A7-F362-EBF0-A79E-4527BB39020D}"/>
                  </a:ext>
                </a:extLst>
              </p:cNvPr>
              <p:cNvSpPr txBox="1"/>
              <p:nvPr/>
            </p:nvSpPr>
            <p:spPr>
              <a:xfrm>
                <a:off x="8644415" y="3451710"/>
                <a:ext cx="1445263" cy="33441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grpSp>
      <p:pic>
        <p:nvPicPr>
          <p:cNvPr id="27" name="图片 26">
            <a:extLst>
              <a:ext uri="{FF2B5EF4-FFF2-40B4-BE49-F238E27FC236}">
                <a16:creationId xmlns:a16="http://schemas.microsoft.com/office/drawing/2014/main" id="{ABD6C0AE-3F8B-3389-35B7-6001F0FFBB6A}"/>
              </a:ext>
            </a:extLst>
          </p:cNvPr>
          <p:cNvPicPr>
            <a:picLocks noChangeAspect="1"/>
          </p:cNvPicPr>
          <p:nvPr/>
        </p:nvPicPr>
        <p:blipFill>
          <a:blip r:embed="rId5"/>
          <a:stretch>
            <a:fillRect/>
          </a:stretch>
        </p:blipFill>
        <p:spPr>
          <a:xfrm>
            <a:off x="7070328" y="1047152"/>
            <a:ext cx="2806937" cy="2381848"/>
          </a:xfrm>
          <a:prstGeom prst="rect">
            <a:avLst/>
          </a:prstGeom>
        </p:spPr>
      </p:pic>
      <p:pic>
        <p:nvPicPr>
          <p:cNvPr id="29" name="图片 28">
            <a:extLst>
              <a:ext uri="{FF2B5EF4-FFF2-40B4-BE49-F238E27FC236}">
                <a16:creationId xmlns:a16="http://schemas.microsoft.com/office/drawing/2014/main" id="{E830FBFF-674B-4FAD-D756-F6A380E46FF1}"/>
              </a:ext>
            </a:extLst>
          </p:cNvPr>
          <p:cNvPicPr>
            <a:picLocks noChangeAspect="1"/>
          </p:cNvPicPr>
          <p:nvPr/>
        </p:nvPicPr>
        <p:blipFill>
          <a:blip r:embed="rId6"/>
          <a:stretch>
            <a:fillRect/>
          </a:stretch>
        </p:blipFill>
        <p:spPr>
          <a:xfrm>
            <a:off x="820051" y="3946078"/>
            <a:ext cx="3604641" cy="2392425"/>
          </a:xfrm>
          <a:prstGeom prst="rect">
            <a:avLst/>
          </a:prstGeom>
        </p:spPr>
      </p:pic>
      <p:grpSp>
        <p:nvGrpSpPr>
          <p:cNvPr id="35" name="组合 34">
            <a:extLst>
              <a:ext uri="{FF2B5EF4-FFF2-40B4-BE49-F238E27FC236}">
                <a16:creationId xmlns:a16="http://schemas.microsoft.com/office/drawing/2014/main" id="{DEBA8EA3-BE85-9305-F990-9F194FBD51E6}"/>
              </a:ext>
            </a:extLst>
          </p:cNvPr>
          <p:cNvGrpSpPr/>
          <p:nvPr/>
        </p:nvGrpSpPr>
        <p:grpSpPr>
          <a:xfrm>
            <a:off x="8344659" y="3673433"/>
            <a:ext cx="3356853" cy="2665070"/>
            <a:chOff x="6375509" y="3489191"/>
            <a:chExt cx="3800973" cy="3258755"/>
          </a:xfrm>
        </p:grpSpPr>
        <p:pic>
          <p:nvPicPr>
            <p:cNvPr id="34" name="图片 33">
              <a:extLst>
                <a:ext uri="{FF2B5EF4-FFF2-40B4-BE49-F238E27FC236}">
                  <a16:creationId xmlns:a16="http://schemas.microsoft.com/office/drawing/2014/main" id="{B17E5E3D-AA3C-A6E2-3F10-944AE26CABB9}"/>
                </a:ext>
              </a:extLst>
            </p:cNvPr>
            <p:cNvPicPr>
              <a:picLocks noChangeAspect="1"/>
            </p:cNvPicPr>
            <p:nvPr/>
          </p:nvPicPr>
          <p:blipFill>
            <a:blip r:embed="rId7"/>
            <a:stretch>
              <a:fillRect/>
            </a:stretch>
          </p:blipFill>
          <p:spPr>
            <a:xfrm>
              <a:off x="6481795" y="3574596"/>
              <a:ext cx="3694687" cy="3173350"/>
            </a:xfrm>
            <a:prstGeom prst="rect">
              <a:avLst/>
            </a:prstGeom>
          </p:spPr>
        </p:pic>
        <p:sp>
          <p:nvSpPr>
            <p:cNvPr id="32" name="矩形 31">
              <a:extLst>
                <a:ext uri="{FF2B5EF4-FFF2-40B4-BE49-F238E27FC236}">
                  <a16:creationId xmlns:a16="http://schemas.microsoft.com/office/drawing/2014/main" id="{428FF4C1-8EDD-C336-6FB5-54A5FE949450}"/>
                </a:ext>
              </a:extLst>
            </p:cNvPr>
            <p:cNvSpPr/>
            <p:nvPr/>
          </p:nvSpPr>
          <p:spPr>
            <a:xfrm>
              <a:off x="6375509" y="3489191"/>
              <a:ext cx="417480" cy="451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21EBB851-B294-F711-B69F-0FEBDECEE739}"/>
              </a:ext>
            </a:extLst>
          </p:cNvPr>
          <p:cNvPicPr>
            <a:picLocks noChangeAspect="1"/>
          </p:cNvPicPr>
          <p:nvPr/>
        </p:nvPicPr>
        <p:blipFill>
          <a:blip r:embed="rId8"/>
          <a:stretch>
            <a:fillRect/>
          </a:stretch>
        </p:blipFill>
        <p:spPr>
          <a:xfrm>
            <a:off x="5005210" y="4017919"/>
            <a:ext cx="3083700" cy="2121337"/>
          </a:xfrm>
          <a:prstGeom prst="rect">
            <a:avLst/>
          </a:prstGeom>
        </p:spPr>
      </p:pic>
    </p:spTree>
    <p:extLst>
      <p:ext uri="{BB962C8B-B14F-4D97-AF65-F5344CB8AC3E}">
        <p14:creationId xmlns:p14="http://schemas.microsoft.com/office/powerpoint/2010/main" val="359580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D0EDF-F4C5-7361-5E97-70F303E19603}"/>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15D83F89-2633-2804-135F-4B0099521D1E}"/>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8C963209-EBDE-6A6D-ADF1-7B70621C1A25}"/>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7FFEA10A-2BAD-8AB8-CB7F-84A0DA8B6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749593BB-A748-5B6B-20EC-7D24C452F7C7}"/>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E8DDBC3C-4EAF-28E0-7577-D76AB66455FE}"/>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Microbiome analysis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9AE808F2-4863-DBD5-158C-DE464D2131DF}"/>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72A13F7D-4629-FDDD-721A-9185307FE01A}"/>
              </a:ext>
            </a:extLst>
          </p:cNvPr>
          <p:cNvSpPr txBox="1"/>
          <p:nvPr/>
        </p:nvSpPr>
        <p:spPr>
          <a:xfrm>
            <a:off x="2831012" y="1545218"/>
            <a:ext cx="670688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Comprehensive analysis of the microbiome</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269BC3D0-730E-4A07-7FB1-ACDA5198046F}"/>
              </a:ext>
            </a:extLst>
          </p:cNvPr>
          <p:cNvSpPr txBox="1"/>
          <p:nvPr/>
        </p:nvSpPr>
        <p:spPr>
          <a:xfrm>
            <a:off x="4206432" y="4326388"/>
            <a:ext cx="2813346"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Batch effect analysis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23EFF980-8B93-4D71-3FCC-1249A28A38EA}"/>
              </a:ext>
            </a:extLst>
          </p:cNvPr>
          <p:cNvSpPr txBox="1"/>
          <p:nvPr/>
        </p:nvSpPr>
        <p:spPr>
          <a:xfrm>
            <a:off x="3573386" y="2935803"/>
            <a:ext cx="5725359" cy="830997"/>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Difference analysis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NetMoss</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Maaslin2</a:t>
            </a:r>
          </a:p>
          <a:p>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76224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52"/>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5" name="Text Box 65"/>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latin typeface="Times New Roman" panose="02020603050405020304" pitchFamily="18" charset="0"/>
                <a:ea typeface="黑体" panose="02010609060101010101" charset="-122"/>
                <a:cs typeface="Times New Roman" panose="02020603050405020304" pitchFamily="18" charset="0"/>
              </a:rPr>
              <a:t>MicroWorldOmics</a:t>
            </a:r>
            <a:r>
              <a:rPr lang="en-US" altLang="zh-CN" sz="2800" dirty="0">
                <a:latin typeface="Times New Roman" panose="02020603050405020304" pitchFamily="18" charset="0"/>
                <a:ea typeface="黑体" panose="02010609060101010101" charset="-122"/>
                <a:cs typeface="Times New Roman" panose="02020603050405020304" pitchFamily="18" charset="0"/>
              </a:rPr>
              <a:t> design framework</a:t>
            </a:r>
            <a:endParaRPr lang="zh-CN" altLang="en-GB" sz="2800" dirty="0">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AEA573EE-8D10-8038-3FC7-41FFA5F02CC0}"/>
              </a:ext>
            </a:extLst>
          </p:cNvPr>
          <p:cNvPicPr>
            <a:picLocks noChangeAspect="1"/>
          </p:cNvPicPr>
          <p:nvPr/>
        </p:nvPicPr>
        <p:blipFill>
          <a:blip r:embed="rId2"/>
          <a:stretch>
            <a:fillRect/>
          </a:stretch>
        </p:blipFill>
        <p:spPr>
          <a:xfrm>
            <a:off x="2093678" y="1082639"/>
            <a:ext cx="8004643" cy="5511519"/>
          </a:xfrm>
          <a:prstGeom prst="rect">
            <a:avLst/>
          </a:prstGeom>
        </p:spPr>
      </p:pic>
      <p:grpSp>
        <p:nvGrpSpPr>
          <p:cNvPr id="3" name="组合 2">
            <a:extLst>
              <a:ext uri="{FF2B5EF4-FFF2-40B4-BE49-F238E27FC236}">
                <a16:creationId xmlns:a16="http://schemas.microsoft.com/office/drawing/2014/main" id="{16787F19-61DA-FC9D-5B8B-1FFB1EA42317}"/>
              </a:ext>
            </a:extLst>
          </p:cNvPr>
          <p:cNvGrpSpPr/>
          <p:nvPr/>
        </p:nvGrpSpPr>
        <p:grpSpPr>
          <a:xfrm>
            <a:off x="11027415" y="40004"/>
            <a:ext cx="984741" cy="1144905"/>
            <a:chOff x="1495425" y="1654782"/>
            <a:chExt cx="1331306" cy="1531330"/>
          </a:xfrm>
        </p:grpSpPr>
        <p:pic>
          <p:nvPicPr>
            <p:cNvPr id="7" name="Picture 2" descr="华中农业大学logo图片_企业LOGO标志_标志图标_图行天下图库">
              <a:extLst>
                <a:ext uri="{FF2B5EF4-FFF2-40B4-BE49-F238E27FC236}">
                  <a16:creationId xmlns:a16="http://schemas.microsoft.com/office/drawing/2014/main" id="{5AC865F4-2B0F-7F6E-4E2F-E284092E92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id="{0029DFB7-4C6A-7238-F629-09CF49A409AF}"/>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8F3F8-F0D3-03E5-D79F-D65F1C7CA753}"/>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FECF65F3-BC1E-84C2-D8B9-B2C80529776D}"/>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EC4A9A13-5940-B085-B6B6-FC7A3FB0F150}"/>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06CF53FB-6827-B1F1-826F-6474771A8D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75B1BE33-EF5D-2262-3E20-2691B670528B}"/>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886D15A5-280E-2FFB-C8F3-40B0340F65B2}"/>
              </a:ext>
            </a:extLst>
          </p:cNvPr>
          <p:cNvSpPr txBox="1"/>
          <p:nvPr/>
        </p:nvSpPr>
        <p:spPr>
          <a:xfrm>
            <a:off x="239535" y="198120"/>
            <a:ext cx="5570422" cy="1200329"/>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Microbiome analysis - Microbial diversity</a:t>
            </a:r>
          </a:p>
          <a:p>
            <a:br>
              <a:rPr lang="en-US" altLang="zh-CN" sz="2400" dirty="0"/>
            </a:b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86577244-5ABF-1201-EF06-7A18A79EB186}"/>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grpSp>
        <p:nvGrpSpPr>
          <p:cNvPr id="15" name="组合 14">
            <a:extLst>
              <a:ext uri="{FF2B5EF4-FFF2-40B4-BE49-F238E27FC236}">
                <a16:creationId xmlns:a16="http://schemas.microsoft.com/office/drawing/2014/main" id="{3556F0B0-B59A-955D-B7F3-F5C6158E2C34}"/>
              </a:ext>
            </a:extLst>
          </p:cNvPr>
          <p:cNvGrpSpPr/>
          <p:nvPr/>
        </p:nvGrpSpPr>
        <p:grpSpPr>
          <a:xfrm>
            <a:off x="348602" y="1484203"/>
            <a:ext cx="3643147" cy="2088846"/>
            <a:chOff x="385454" y="1426239"/>
            <a:chExt cx="5354765" cy="2978771"/>
          </a:xfrm>
        </p:grpSpPr>
        <p:pic>
          <p:nvPicPr>
            <p:cNvPr id="4" name="图片 3">
              <a:extLst>
                <a:ext uri="{FF2B5EF4-FFF2-40B4-BE49-F238E27FC236}">
                  <a16:creationId xmlns:a16="http://schemas.microsoft.com/office/drawing/2014/main" id="{5752C05F-BBCD-79D0-4DEB-0EF12B83006B}"/>
                </a:ext>
              </a:extLst>
            </p:cNvPr>
            <p:cNvPicPr>
              <a:picLocks noChangeAspect="1"/>
            </p:cNvPicPr>
            <p:nvPr/>
          </p:nvPicPr>
          <p:blipFill>
            <a:blip r:embed="rId3"/>
            <a:stretch>
              <a:fillRect/>
            </a:stretch>
          </p:blipFill>
          <p:spPr>
            <a:xfrm>
              <a:off x="385454" y="1426239"/>
              <a:ext cx="4277733" cy="2978771"/>
            </a:xfrm>
            <a:prstGeom prst="rect">
              <a:avLst/>
            </a:prstGeom>
          </p:spPr>
        </p:pic>
        <p:pic>
          <p:nvPicPr>
            <p:cNvPr id="2" name="图片 1">
              <a:extLst>
                <a:ext uri="{FF2B5EF4-FFF2-40B4-BE49-F238E27FC236}">
                  <a16:creationId xmlns:a16="http://schemas.microsoft.com/office/drawing/2014/main" id="{35178814-CC4E-C37D-A5E3-BF74645CC0B2}"/>
                </a:ext>
              </a:extLst>
            </p:cNvPr>
            <p:cNvPicPr>
              <a:picLocks noChangeAspect="1"/>
            </p:cNvPicPr>
            <p:nvPr/>
          </p:nvPicPr>
          <p:blipFill>
            <a:blip r:embed="rId4"/>
            <a:stretch>
              <a:fillRect/>
            </a:stretch>
          </p:blipFill>
          <p:spPr>
            <a:xfrm>
              <a:off x="2759861" y="2489321"/>
              <a:ext cx="1442571" cy="754690"/>
            </a:xfrm>
            <a:prstGeom prst="rect">
              <a:avLst/>
            </a:prstGeom>
          </p:spPr>
        </p:pic>
        <p:sp>
          <p:nvSpPr>
            <p:cNvPr id="5" name="文本框 4">
              <a:extLst>
                <a:ext uri="{FF2B5EF4-FFF2-40B4-BE49-F238E27FC236}">
                  <a16:creationId xmlns:a16="http://schemas.microsoft.com/office/drawing/2014/main" id="{55F80701-3479-7818-21BA-37BF24F2023C}"/>
                </a:ext>
              </a:extLst>
            </p:cNvPr>
            <p:cNvSpPr txBox="1"/>
            <p:nvPr/>
          </p:nvSpPr>
          <p:spPr>
            <a:xfrm>
              <a:off x="387381" y="2233108"/>
              <a:ext cx="1171044" cy="52668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83530F48-7D3F-68AB-42EF-1200E24BDD1C}"/>
                </a:ext>
              </a:extLst>
            </p:cNvPr>
            <p:cNvSpPr txBox="1"/>
            <p:nvPr/>
          </p:nvSpPr>
          <p:spPr>
            <a:xfrm>
              <a:off x="2747682" y="2607539"/>
              <a:ext cx="1238271" cy="52668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C71A8F28-A3C7-DFDA-AB2F-B925BBDE0F6F}"/>
                </a:ext>
              </a:extLst>
            </p:cNvPr>
            <p:cNvSpPr txBox="1"/>
            <p:nvPr/>
          </p:nvSpPr>
          <p:spPr>
            <a:xfrm>
              <a:off x="3032103" y="3386909"/>
              <a:ext cx="2294575" cy="48265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390DDF22-66DF-8930-62DD-BF634E9D6C1E}"/>
                </a:ext>
              </a:extLst>
            </p:cNvPr>
            <p:cNvSpPr txBox="1"/>
            <p:nvPr/>
          </p:nvSpPr>
          <p:spPr>
            <a:xfrm>
              <a:off x="3032105" y="3851005"/>
              <a:ext cx="2708114" cy="52668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8" name="图片 17">
            <a:extLst>
              <a:ext uri="{FF2B5EF4-FFF2-40B4-BE49-F238E27FC236}">
                <a16:creationId xmlns:a16="http://schemas.microsoft.com/office/drawing/2014/main" id="{78A5B538-316E-06FC-716F-C064FDAEF36C}"/>
              </a:ext>
            </a:extLst>
          </p:cNvPr>
          <p:cNvPicPr>
            <a:picLocks noChangeAspect="1"/>
          </p:cNvPicPr>
          <p:nvPr/>
        </p:nvPicPr>
        <p:blipFill>
          <a:blip r:embed="rId5"/>
          <a:stretch>
            <a:fillRect/>
          </a:stretch>
        </p:blipFill>
        <p:spPr>
          <a:xfrm>
            <a:off x="963983" y="922729"/>
            <a:ext cx="10078857" cy="428685"/>
          </a:xfrm>
          <a:prstGeom prst="rect">
            <a:avLst/>
          </a:prstGeom>
        </p:spPr>
      </p:pic>
      <p:pic>
        <p:nvPicPr>
          <p:cNvPr id="22" name="图片 21">
            <a:extLst>
              <a:ext uri="{FF2B5EF4-FFF2-40B4-BE49-F238E27FC236}">
                <a16:creationId xmlns:a16="http://schemas.microsoft.com/office/drawing/2014/main" id="{C48C59CB-08D3-DCA6-B1B1-00C2E1E4961E}"/>
              </a:ext>
            </a:extLst>
          </p:cNvPr>
          <p:cNvPicPr>
            <a:picLocks noChangeAspect="1"/>
          </p:cNvPicPr>
          <p:nvPr/>
        </p:nvPicPr>
        <p:blipFill>
          <a:blip r:embed="rId6"/>
          <a:stretch>
            <a:fillRect/>
          </a:stretch>
        </p:blipFill>
        <p:spPr>
          <a:xfrm>
            <a:off x="5206437" y="1257027"/>
            <a:ext cx="1413366" cy="1918752"/>
          </a:xfrm>
          <a:prstGeom prst="rect">
            <a:avLst/>
          </a:prstGeom>
        </p:spPr>
      </p:pic>
      <p:pic>
        <p:nvPicPr>
          <p:cNvPr id="24" name="图片 23">
            <a:extLst>
              <a:ext uri="{FF2B5EF4-FFF2-40B4-BE49-F238E27FC236}">
                <a16:creationId xmlns:a16="http://schemas.microsoft.com/office/drawing/2014/main" id="{695ABC5C-89B9-95B5-77BB-EB43AFA2BCFD}"/>
              </a:ext>
            </a:extLst>
          </p:cNvPr>
          <p:cNvPicPr>
            <a:picLocks noChangeAspect="1"/>
          </p:cNvPicPr>
          <p:nvPr/>
        </p:nvPicPr>
        <p:blipFill>
          <a:blip r:embed="rId7"/>
          <a:stretch>
            <a:fillRect/>
          </a:stretch>
        </p:blipFill>
        <p:spPr>
          <a:xfrm>
            <a:off x="6694279" y="1257027"/>
            <a:ext cx="2467319" cy="866896"/>
          </a:xfrm>
          <a:prstGeom prst="rect">
            <a:avLst/>
          </a:prstGeom>
        </p:spPr>
      </p:pic>
      <p:pic>
        <p:nvPicPr>
          <p:cNvPr id="26" name="图片 25">
            <a:extLst>
              <a:ext uri="{FF2B5EF4-FFF2-40B4-BE49-F238E27FC236}">
                <a16:creationId xmlns:a16="http://schemas.microsoft.com/office/drawing/2014/main" id="{001A8A6F-3558-C07C-ADD9-F14D8F4D7642}"/>
              </a:ext>
            </a:extLst>
          </p:cNvPr>
          <p:cNvPicPr>
            <a:picLocks noChangeAspect="1"/>
          </p:cNvPicPr>
          <p:nvPr/>
        </p:nvPicPr>
        <p:blipFill>
          <a:blip r:embed="rId8"/>
          <a:stretch>
            <a:fillRect/>
          </a:stretch>
        </p:blipFill>
        <p:spPr>
          <a:xfrm>
            <a:off x="9236074" y="1234905"/>
            <a:ext cx="1562318" cy="885949"/>
          </a:xfrm>
          <a:prstGeom prst="rect">
            <a:avLst/>
          </a:prstGeom>
        </p:spPr>
      </p:pic>
      <p:pic>
        <p:nvPicPr>
          <p:cNvPr id="28" name="图片 27">
            <a:extLst>
              <a:ext uri="{FF2B5EF4-FFF2-40B4-BE49-F238E27FC236}">
                <a16:creationId xmlns:a16="http://schemas.microsoft.com/office/drawing/2014/main" id="{66DC2D2D-D3D8-4BC9-D52B-926ACE4299BE}"/>
              </a:ext>
            </a:extLst>
          </p:cNvPr>
          <p:cNvPicPr>
            <a:picLocks noChangeAspect="1"/>
          </p:cNvPicPr>
          <p:nvPr/>
        </p:nvPicPr>
        <p:blipFill>
          <a:blip r:embed="rId9"/>
          <a:stretch>
            <a:fillRect/>
          </a:stretch>
        </p:blipFill>
        <p:spPr>
          <a:xfrm>
            <a:off x="465144" y="3794256"/>
            <a:ext cx="2028743" cy="2799961"/>
          </a:xfrm>
          <a:prstGeom prst="rect">
            <a:avLst/>
          </a:prstGeom>
        </p:spPr>
      </p:pic>
      <p:pic>
        <p:nvPicPr>
          <p:cNvPr id="30" name="图片 29">
            <a:extLst>
              <a:ext uri="{FF2B5EF4-FFF2-40B4-BE49-F238E27FC236}">
                <a16:creationId xmlns:a16="http://schemas.microsoft.com/office/drawing/2014/main" id="{03C1961F-54B9-F730-0454-2D433D9616A8}"/>
              </a:ext>
            </a:extLst>
          </p:cNvPr>
          <p:cNvPicPr>
            <a:picLocks noChangeAspect="1"/>
          </p:cNvPicPr>
          <p:nvPr/>
        </p:nvPicPr>
        <p:blipFill>
          <a:blip r:embed="rId10"/>
          <a:stretch>
            <a:fillRect/>
          </a:stretch>
        </p:blipFill>
        <p:spPr>
          <a:xfrm>
            <a:off x="3549570" y="3719938"/>
            <a:ext cx="3739490" cy="2363997"/>
          </a:xfrm>
          <a:prstGeom prst="rect">
            <a:avLst/>
          </a:prstGeom>
        </p:spPr>
      </p:pic>
      <p:pic>
        <p:nvPicPr>
          <p:cNvPr id="32" name="图片 31">
            <a:extLst>
              <a:ext uri="{FF2B5EF4-FFF2-40B4-BE49-F238E27FC236}">
                <a16:creationId xmlns:a16="http://schemas.microsoft.com/office/drawing/2014/main" id="{1CAFEBF3-FE62-9E07-E6E0-ABA290B0DDA3}"/>
              </a:ext>
            </a:extLst>
          </p:cNvPr>
          <p:cNvPicPr>
            <a:picLocks noChangeAspect="1"/>
          </p:cNvPicPr>
          <p:nvPr/>
        </p:nvPicPr>
        <p:blipFill>
          <a:blip r:embed="rId11"/>
          <a:stretch>
            <a:fillRect/>
          </a:stretch>
        </p:blipFill>
        <p:spPr>
          <a:xfrm>
            <a:off x="7411812" y="3719937"/>
            <a:ext cx="4315044" cy="2363997"/>
          </a:xfrm>
          <a:prstGeom prst="rect">
            <a:avLst/>
          </a:prstGeom>
        </p:spPr>
      </p:pic>
    </p:spTree>
    <p:extLst>
      <p:ext uri="{BB962C8B-B14F-4D97-AF65-F5344CB8AC3E}">
        <p14:creationId xmlns:p14="http://schemas.microsoft.com/office/powerpoint/2010/main" val="1038266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CBDFA-425B-79EB-F12A-AF0E31EF4235}"/>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E6B9AA43-EF18-F337-8E91-697B3DD8A490}"/>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A42075AF-B7BD-4E28-71A1-20E49D9CFF0A}"/>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0DB357E9-3D4B-790F-C1D6-CBC62471F7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43B85361-0F91-10FA-2FFB-B7E8A94C0130}"/>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3D56C615-BAF0-AB70-73D7-D49EBFB1BA39}"/>
              </a:ext>
            </a:extLst>
          </p:cNvPr>
          <p:cNvSpPr txBox="1"/>
          <p:nvPr/>
        </p:nvSpPr>
        <p:spPr>
          <a:xfrm>
            <a:off x="239535" y="198120"/>
            <a:ext cx="5570422" cy="1200329"/>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Microbiome analysis - Cluster analysis</a:t>
            </a:r>
          </a:p>
          <a:p>
            <a:br>
              <a:rPr lang="en-US" altLang="zh-CN" sz="2400" dirty="0"/>
            </a:b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F70F00CC-06A6-9C81-4166-A29197B81199}"/>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9" name="图片 8">
            <a:extLst>
              <a:ext uri="{FF2B5EF4-FFF2-40B4-BE49-F238E27FC236}">
                <a16:creationId xmlns:a16="http://schemas.microsoft.com/office/drawing/2014/main" id="{C8013136-4334-CDEC-0980-9356791765DA}"/>
              </a:ext>
            </a:extLst>
          </p:cNvPr>
          <p:cNvPicPr>
            <a:picLocks noChangeAspect="1"/>
          </p:cNvPicPr>
          <p:nvPr/>
        </p:nvPicPr>
        <p:blipFill>
          <a:blip r:embed="rId3"/>
          <a:stretch>
            <a:fillRect/>
          </a:stretch>
        </p:blipFill>
        <p:spPr>
          <a:xfrm>
            <a:off x="776086" y="1357430"/>
            <a:ext cx="1860994" cy="2363998"/>
          </a:xfrm>
          <a:prstGeom prst="rect">
            <a:avLst/>
          </a:prstGeom>
        </p:spPr>
      </p:pic>
      <p:pic>
        <p:nvPicPr>
          <p:cNvPr id="16" name="图片 15">
            <a:extLst>
              <a:ext uri="{FF2B5EF4-FFF2-40B4-BE49-F238E27FC236}">
                <a16:creationId xmlns:a16="http://schemas.microsoft.com/office/drawing/2014/main" id="{7B2692A5-E944-91DC-CA88-0234837C2253}"/>
              </a:ext>
            </a:extLst>
          </p:cNvPr>
          <p:cNvPicPr>
            <a:picLocks noChangeAspect="1"/>
          </p:cNvPicPr>
          <p:nvPr/>
        </p:nvPicPr>
        <p:blipFill>
          <a:blip r:embed="rId4"/>
          <a:stretch>
            <a:fillRect/>
          </a:stretch>
        </p:blipFill>
        <p:spPr>
          <a:xfrm>
            <a:off x="3470033" y="1446709"/>
            <a:ext cx="3568762" cy="2213169"/>
          </a:xfrm>
          <a:prstGeom prst="rect">
            <a:avLst/>
          </a:prstGeom>
        </p:spPr>
      </p:pic>
      <p:pic>
        <p:nvPicPr>
          <p:cNvPr id="19" name="图片 18">
            <a:extLst>
              <a:ext uri="{FF2B5EF4-FFF2-40B4-BE49-F238E27FC236}">
                <a16:creationId xmlns:a16="http://schemas.microsoft.com/office/drawing/2014/main" id="{80A34139-40D9-9FA4-B0E5-1E9D11592863}"/>
              </a:ext>
            </a:extLst>
          </p:cNvPr>
          <p:cNvPicPr>
            <a:picLocks noChangeAspect="1"/>
          </p:cNvPicPr>
          <p:nvPr/>
        </p:nvPicPr>
        <p:blipFill>
          <a:blip r:embed="rId5"/>
          <a:stretch>
            <a:fillRect/>
          </a:stretch>
        </p:blipFill>
        <p:spPr>
          <a:xfrm>
            <a:off x="7295197" y="1485038"/>
            <a:ext cx="4395055" cy="2213169"/>
          </a:xfrm>
          <a:prstGeom prst="rect">
            <a:avLst/>
          </a:prstGeom>
        </p:spPr>
      </p:pic>
      <p:pic>
        <p:nvPicPr>
          <p:cNvPr id="35" name="图片 34">
            <a:extLst>
              <a:ext uri="{FF2B5EF4-FFF2-40B4-BE49-F238E27FC236}">
                <a16:creationId xmlns:a16="http://schemas.microsoft.com/office/drawing/2014/main" id="{99F298D0-D83D-75A0-3414-87E877EA9F7A}"/>
              </a:ext>
            </a:extLst>
          </p:cNvPr>
          <p:cNvPicPr>
            <a:picLocks noChangeAspect="1"/>
          </p:cNvPicPr>
          <p:nvPr/>
        </p:nvPicPr>
        <p:blipFill>
          <a:blip r:embed="rId6"/>
          <a:stretch>
            <a:fillRect/>
          </a:stretch>
        </p:blipFill>
        <p:spPr>
          <a:xfrm>
            <a:off x="7295197" y="4353054"/>
            <a:ext cx="4281687" cy="2039815"/>
          </a:xfrm>
          <a:prstGeom prst="rect">
            <a:avLst/>
          </a:prstGeom>
        </p:spPr>
      </p:pic>
      <p:pic>
        <p:nvPicPr>
          <p:cNvPr id="39" name="图片 38">
            <a:extLst>
              <a:ext uri="{FF2B5EF4-FFF2-40B4-BE49-F238E27FC236}">
                <a16:creationId xmlns:a16="http://schemas.microsoft.com/office/drawing/2014/main" id="{905FFDAC-0212-0953-7666-E861BDF15C0E}"/>
              </a:ext>
            </a:extLst>
          </p:cNvPr>
          <p:cNvPicPr>
            <a:picLocks noChangeAspect="1"/>
          </p:cNvPicPr>
          <p:nvPr/>
        </p:nvPicPr>
        <p:blipFill>
          <a:blip r:embed="rId7"/>
          <a:stretch>
            <a:fillRect/>
          </a:stretch>
        </p:blipFill>
        <p:spPr>
          <a:xfrm>
            <a:off x="805502" y="4071593"/>
            <a:ext cx="1831578" cy="2588287"/>
          </a:xfrm>
          <a:prstGeom prst="rect">
            <a:avLst/>
          </a:prstGeom>
        </p:spPr>
      </p:pic>
      <p:pic>
        <p:nvPicPr>
          <p:cNvPr id="41" name="图片 40">
            <a:extLst>
              <a:ext uri="{FF2B5EF4-FFF2-40B4-BE49-F238E27FC236}">
                <a16:creationId xmlns:a16="http://schemas.microsoft.com/office/drawing/2014/main" id="{411EABC0-AFBF-975D-C479-67317C153A91}"/>
              </a:ext>
            </a:extLst>
          </p:cNvPr>
          <p:cNvPicPr>
            <a:picLocks noChangeAspect="1"/>
          </p:cNvPicPr>
          <p:nvPr/>
        </p:nvPicPr>
        <p:blipFill>
          <a:blip r:embed="rId8"/>
          <a:stretch>
            <a:fillRect/>
          </a:stretch>
        </p:blipFill>
        <p:spPr>
          <a:xfrm>
            <a:off x="2876075" y="4147709"/>
            <a:ext cx="4258270" cy="1090765"/>
          </a:xfrm>
          <a:prstGeom prst="rect">
            <a:avLst/>
          </a:prstGeom>
        </p:spPr>
      </p:pic>
      <p:pic>
        <p:nvPicPr>
          <p:cNvPr id="43" name="图片 42">
            <a:extLst>
              <a:ext uri="{FF2B5EF4-FFF2-40B4-BE49-F238E27FC236}">
                <a16:creationId xmlns:a16="http://schemas.microsoft.com/office/drawing/2014/main" id="{75659291-8A4B-2D4A-9A81-FAF85C75D1F3}"/>
              </a:ext>
            </a:extLst>
          </p:cNvPr>
          <p:cNvPicPr>
            <a:picLocks noChangeAspect="1"/>
          </p:cNvPicPr>
          <p:nvPr/>
        </p:nvPicPr>
        <p:blipFill>
          <a:blip r:embed="rId9"/>
          <a:stretch>
            <a:fillRect/>
          </a:stretch>
        </p:blipFill>
        <p:spPr>
          <a:xfrm>
            <a:off x="2876075" y="5365736"/>
            <a:ext cx="2626025" cy="1160609"/>
          </a:xfrm>
          <a:prstGeom prst="rect">
            <a:avLst/>
          </a:prstGeom>
        </p:spPr>
      </p:pic>
    </p:spTree>
    <p:extLst>
      <p:ext uri="{BB962C8B-B14F-4D97-AF65-F5344CB8AC3E}">
        <p14:creationId xmlns:p14="http://schemas.microsoft.com/office/powerpoint/2010/main" val="205496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AC23E-7BFF-1E70-79EC-A04BC7A07DED}"/>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286E2321-8489-6DEE-D09B-ABB34A23994D}"/>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F46CB119-1A1F-8DF7-8D49-26491CEF08F8}"/>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5E7A2DC6-73F0-F5BC-982B-1F1FF8CD07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44A0A474-8A8F-0D59-9A08-EF715B56FFB1}"/>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B9925C7B-8C3B-A3B1-4973-16BE48AA3C1F}"/>
              </a:ext>
            </a:extLst>
          </p:cNvPr>
          <p:cNvSpPr txBox="1"/>
          <p:nvPr/>
        </p:nvSpPr>
        <p:spPr>
          <a:xfrm>
            <a:off x="239534" y="198120"/>
            <a:ext cx="9270225" cy="1569660"/>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Microbiome analysis - Relative abundance analysis</a:t>
            </a: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br>
              <a:rPr lang="en-US" altLang="zh-CN" sz="2400" dirty="0"/>
            </a:b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C5704666-58A8-0DEC-EEC7-16FEB02DC362}"/>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33" name="图片 32">
            <a:extLst>
              <a:ext uri="{FF2B5EF4-FFF2-40B4-BE49-F238E27FC236}">
                <a16:creationId xmlns:a16="http://schemas.microsoft.com/office/drawing/2014/main" id="{5A27A13D-5EE2-54B3-0170-973E4357C0FF}"/>
              </a:ext>
            </a:extLst>
          </p:cNvPr>
          <p:cNvPicPr>
            <a:picLocks noChangeAspect="1"/>
          </p:cNvPicPr>
          <p:nvPr/>
        </p:nvPicPr>
        <p:blipFill>
          <a:blip r:embed="rId3"/>
          <a:stretch>
            <a:fillRect/>
          </a:stretch>
        </p:blipFill>
        <p:spPr>
          <a:xfrm>
            <a:off x="3248652" y="1089968"/>
            <a:ext cx="4034148" cy="2464077"/>
          </a:xfrm>
          <a:prstGeom prst="rect">
            <a:avLst/>
          </a:prstGeom>
        </p:spPr>
      </p:pic>
      <p:pic>
        <p:nvPicPr>
          <p:cNvPr id="3" name="图片 2">
            <a:extLst>
              <a:ext uri="{FF2B5EF4-FFF2-40B4-BE49-F238E27FC236}">
                <a16:creationId xmlns:a16="http://schemas.microsoft.com/office/drawing/2014/main" id="{E2CCDA29-AB89-A1C7-0E7B-F7B16636972A}"/>
              </a:ext>
            </a:extLst>
          </p:cNvPr>
          <p:cNvPicPr>
            <a:picLocks noChangeAspect="1"/>
          </p:cNvPicPr>
          <p:nvPr/>
        </p:nvPicPr>
        <p:blipFill>
          <a:blip r:embed="rId4"/>
          <a:stretch>
            <a:fillRect/>
          </a:stretch>
        </p:blipFill>
        <p:spPr>
          <a:xfrm>
            <a:off x="634437" y="995027"/>
            <a:ext cx="2073662" cy="2718246"/>
          </a:xfrm>
          <a:prstGeom prst="rect">
            <a:avLst/>
          </a:prstGeom>
        </p:spPr>
      </p:pic>
      <p:pic>
        <p:nvPicPr>
          <p:cNvPr id="12" name="图片 11">
            <a:extLst>
              <a:ext uri="{FF2B5EF4-FFF2-40B4-BE49-F238E27FC236}">
                <a16:creationId xmlns:a16="http://schemas.microsoft.com/office/drawing/2014/main" id="{779827EB-C485-AEA9-49B1-C88D84C795B5}"/>
              </a:ext>
            </a:extLst>
          </p:cNvPr>
          <p:cNvPicPr>
            <a:picLocks noChangeAspect="1"/>
          </p:cNvPicPr>
          <p:nvPr/>
        </p:nvPicPr>
        <p:blipFill>
          <a:blip r:embed="rId5"/>
          <a:stretch>
            <a:fillRect/>
          </a:stretch>
        </p:blipFill>
        <p:spPr>
          <a:xfrm>
            <a:off x="1436853" y="3937251"/>
            <a:ext cx="4659147" cy="2722629"/>
          </a:xfrm>
          <a:prstGeom prst="rect">
            <a:avLst/>
          </a:prstGeom>
        </p:spPr>
      </p:pic>
      <p:pic>
        <p:nvPicPr>
          <p:cNvPr id="14" name="图片 13">
            <a:extLst>
              <a:ext uri="{FF2B5EF4-FFF2-40B4-BE49-F238E27FC236}">
                <a16:creationId xmlns:a16="http://schemas.microsoft.com/office/drawing/2014/main" id="{9890E449-5E88-83CE-FD08-573FAD5C8050}"/>
              </a:ext>
            </a:extLst>
          </p:cNvPr>
          <p:cNvPicPr>
            <a:picLocks noChangeAspect="1"/>
          </p:cNvPicPr>
          <p:nvPr/>
        </p:nvPicPr>
        <p:blipFill>
          <a:blip r:embed="rId6"/>
          <a:stretch>
            <a:fillRect/>
          </a:stretch>
        </p:blipFill>
        <p:spPr>
          <a:xfrm>
            <a:off x="6948819" y="3937251"/>
            <a:ext cx="3218289" cy="2722630"/>
          </a:xfrm>
          <a:prstGeom prst="rect">
            <a:avLst/>
          </a:prstGeom>
        </p:spPr>
      </p:pic>
      <p:pic>
        <p:nvPicPr>
          <p:cNvPr id="17" name="图片 16">
            <a:extLst>
              <a:ext uri="{FF2B5EF4-FFF2-40B4-BE49-F238E27FC236}">
                <a16:creationId xmlns:a16="http://schemas.microsoft.com/office/drawing/2014/main" id="{6C7EF082-7857-0F5B-1460-A3587E0451E9}"/>
              </a:ext>
            </a:extLst>
          </p:cNvPr>
          <p:cNvPicPr>
            <a:picLocks noChangeAspect="1"/>
          </p:cNvPicPr>
          <p:nvPr/>
        </p:nvPicPr>
        <p:blipFill>
          <a:blip r:embed="rId7"/>
          <a:stretch>
            <a:fillRect/>
          </a:stretch>
        </p:blipFill>
        <p:spPr>
          <a:xfrm>
            <a:off x="7505000" y="1064886"/>
            <a:ext cx="4447466" cy="2514240"/>
          </a:xfrm>
          <a:prstGeom prst="rect">
            <a:avLst/>
          </a:prstGeom>
        </p:spPr>
      </p:pic>
    </p:spTree>
    <p:extLst>
      <p:ext uri="{BB962C8B-B14F-4D97-AF65-F5344CB8AC3E}">
        <p14:creationId xmlns:p14="http://schemas.microsoft.com/office/powerpoint/2010/main" val="1864319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D5CBC-FB73-A7F3-7E19-1912D1A46CC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D7EF58C8-3B97-1C76-4E2C-3D313547010A}"/>
              </a:ext>
            </a:extLst>
          </p:cNvPr>
          <p:cNvPicPr>
            <a:picLocks noChangeAspect="1"/>
          </p:cNvPicPr>
          <p:nvPr/>
        </p:nvPicPr>
        <p:blipFill>
          <a:blip r:embed="rId2"/>
          <a:stretch>
            <a:fillRect/>
          </a:stretch>
        </p:blipFill>
        <p:spPr>
          <a:xfrm>
            <a:off x="6987272" y="863195"/>
            <a:ext cx="4432753" cy="2449802"/>
          </a:xfrm>
          <a:prstGeom prst="rect">
            <a:avLst/>
          </a:prstGeom>
        </p:spPr>
      </p:pic>
      <p:sp>
        <p:nvSpPr>
          <p:cNvPr id="7" name="Text Box 65">
            <a:extLst>
              <a:ext uri="{FF2B5EF4-FFF2-40B4-BE49-F238E27FC236}">
                <a16:creationId xmlns:a16="http://schemas.microsoft.com/office/drawing/2014/main" id="{12E18A73-5BB4-2F17-5BD0-5E6A52846C61}"/>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6DF38799-7A47-FAD5-5BD9-C71703797911}"/>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C92395DB-1C23-0D90-7901-8765AFF41E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CDFD706C-484F-87BF-5EE9-C481F6D4C51A}"/>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4CFDAC49-BAC3-6EC9-7544-EA50A840E99A}"/>
              </a:ext>
            </a:extLst>
          </p:cNvPr>
          <p:cNvSpPr txBox="1"/>
          <p:nvPr/>
        </p:nvSpPr>
        <p:spPr>
          <a:xfrm>
            <a:off x="239534" y="198120"/>
            <a:ext cx="9270225" cy="1569660"/>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Microbiome analysis - Relative abundance analysis</a:t>
            </a: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br>
              <a:rPr lang="en-US" altLang="zh-CN" sz="2400" dirty="0"/>
            </a:b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3405F175-4266-E286-9918-6EF152085FC3}"/>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13" name="图片 12">
            <a:extLst>
              <a:ext uri="{FF2B5EF4-FFF2-40B4-BE49-F238E27FC236}">
                <a16:creationId xmlns:a16="http://schemas.microsoft.com/office/drawing/2014/main" id="{8208B313-730F-D2EF-B05C-55CEA3546B97}"/>
              </a:ext>
            </a:extLst>
          </p:cNvPr>
          <p:cNvPicPr>
            <a:picLocks noChangeAspect="1"/>
          </p:cNvPicPr>
          <p:nvPr/>
        </p:nvPicPr>
        <p:blipFill>
          <a:blip r:embed="rId4"/>
          <a:stretch>
            <a:fillRect/>
          </a:stretch>
        </p:blipFill>
        <p:spPr>
          <a:xfrm>
            <a:off x="4826775" y="952127"/>
            <a:ext cx="1950897" cy="2433377"/>
          </a:xfrm>
          <a:prstGeom prst="rect">
            <a:avLst/>
          </a:prstGeom>
        </p:spPr>
      </p:pic>
      <p:pic>
        <p:nvPicPr>
          <p:cNvPr id="16" name="图片 15">
            <a:extLst>
              <a:ext uri="{FF2B5EF4-FFF2-40B4-BE49-F238E27FC236}">
                <a16:creationId xmlns:a16="http://schemas.microsoft.com/office/drawing/2014/main" id="{0A7CF314-29FB-FA11-ACED-BF543ACCC62A}"/>
              </a:ext>
            </a:extLst>
          </p:cNvPr>
          <p:cNvPicPr>
            <a:picLocks noChangeAspect="1"/>
          </p:cNvPicPr>
          <p:nvPr/>
        </p:nvPicPr>
        <p:blipFill>
          <a:blip r:embed="rId5"/>
          <a:stretch>
            <a:fillRect/>
          </a:stretch>
        </p:blipFill>
        <p:spPr>
          <a:xfrm>
            <a:off x="2501161" y="4853124"/>
            <a:ext cx="3103906" cy="1747045"/>
          </a:xfrm>
          <a:prstGeom prst="rect">
            <a:avLst/>
          </a:prstGeom>
        </p:spPr>
      </p:pic>
      <p:pic>
        <p:nvPicPr>
          <p:cNvPr id="19" name="图片 18">
            <a:extLst>
              <a:ext uri="{FF2B5EF4-FFF2-40B4-BE49-F238E27FC236}">
                <a16:creationId xmlns:a16="http://schemas.microsoft.com/office/drawing/2014/main" id="{5CF4C30F-7DA3-7AE7-A083-765499C339C4}"/>
              </a:ext>
            </a:extLst>
          </p:cNvPr>
          <p:cNvPicPr>
            <a:picLocks noChangeAspect="1"/>
          </p:cNvPicPr>
          <p:nvPr/>
        </p:nvPicPr>
        <p:blipFill>
          <a:blip r:embed="rId6"/>
          <a:stretch>
            <a:fillRect/>
          </a:stretch>
        </p:blipFill>
        <p:spPr>
          <a:xfrm>
            <a:off x="607210" y="3873251"/>
            <a:ext cx="1882772" cy="2676021"/>
          </a:xfrm>
          <a:prstGeom prst="rect">
            <a:avLst/>
          </a:prstGeom>
        </p:spPr>
      </p:pic>
      <p:pic>
        <p:nvPicPr>
          <p:cNvPr id="23" name="图片 22">
            <a:extLst>
              <a:ext uri="{FF2B5EF4-FFF2-40B4-BE49-F238E27FC236}">
                <a16:creationId xmlns:a16="http://schemas.microsoft.com/office/drawing/2014/main" id="{CBFA4D53-9748-7CE9-C501-749A45DE3BF7}"/>
              </a:ext>
            </a:extLst>
          </p:cNvPr>
          <p:cNvPicPr>
            <a:picLocks noChangeAspect="1"/>
          </p:cNvPicPr>
          <p:nvPr/>
        </p:nvPicPr>
        <p:blipFill>
          <a:blip r:embed="rId7"/>
          <a:stretch>
            <a:fillRect/>
          </a:stretch>
        </p:blipFill>
        <p:spPr>
          <a:xfrm>
            <a:off x="2489982" y="3873251"/>
            <a:ext cx="2575983" cy="957384"/>
          </a:xfrm>
          <a:prstGeom prst="rect">
            <a:avLst/>
          </a:prstGeom>
        </p:spPr>
      </p:pic>
      <p:pic>
        <p:nvPicPr>
          <p:cNvPr id="25" name="图片 24">
            <a:extLst>
              <a:ext uri="{FF2B5EF4-FFF2-40B4-BE49-F238E27FC236}">
                <a16:creationId xmlns:a16="http://schemas.microsoft.com/office/drawing/2014/main" id="{E55E4723-4FE1-6427-711B-64D6C24DE336}"/>
              </a:ext>
            </a:extLst>
          </p:cNvPr>
          <p:cNvPicPr>
            <a:picLocks noChangeAspect="1"/>
          </p:cNvPicPr>
          <p:nvPr/>
        </p:nvPicPr>
        <p:blipFill>
          <a:blip r:embed="rId8"/>
          <a:stretch>
            <a:fillRect/>
          </a:stretch>
        </p:blipFill>
        <p:spPr>
          <a:xfrm>
            <a:off x="6149711" y="3750045"/>
            <a:ext cx="5001317" cy="2725372"/>
          </a:xfrm>
          <a:prstGeom prst="rect">
            <a:avLst/>
          </a:prstGeom>
        </p:spPr>
      </p:pic>
      <p:pic>
        <p:nvPicPr>
          <p:cNvPr id="27" name="图片 26">
            <a:extLst>
              <a:ext uri="{FF2B5EF4-FFF2-40B4-BE49-F238E27FC236}">
                <a16:creationId xmlns:a16="http://schemas.microsoft.com/office/drawing/2014/main" id="{0E84DABF-9290-E1C7-E96B-69D4C3F8ED92}"/>
              </a:ext>
            </a:extLst>
          </p:cNvPr>
          <p:cNvPicPr>
            <a:picLocks noChangeAspect="1"/>
          </p:cNvPicPr>
          <p:nvPr/>
        </p:nvPicPr>
        <p:blipFill>
          <a:blip r:embed="rId9"/>
          <a:stretch>
            <a:fillRect/>
          </a:stretch>
        </p:blipFill>
        <p:spPr>
          <a:xfrm>
            <a:off x="438479" y="953356"/>
            <a:ext cx="3810753" cy="2676022"/>
          </a:xfrm>
          <a:prstGeom prst="rect">
            <a:avLst/>
          </a:prstGeom>
        </p:spPr>
      </p:pic>
      <p:grpSp>
        <p:nvGrpSpPr>
          <p:cNvPr id="28" name="组合 27">
            <a:extLst>
              <a:ext uri="{FF2B5EF4-FFF2-40B4-BE49-F238E27FC236}">
                <a16:creationId xmlns:a16="http://schemas.microsoft.com/office/drawing/2014/main" id="{394E1B90-7F10-AFE0-3F98-C64C7BF71A18}"/>
              </a:ext>
            </a:extLst>
          </p:cNvPr>
          <p:cNvGrpSpPr/>
          <p:nvPr/>
        </p:nvGrpSpPr>
        <p:grpSpPr>
          <a:xfrm>
            <a:off x="669064" y="1767780"/>
            <a:ext cx="3947344" cy="1795234"/>
            <a:chOff x="387381" y="2233108"/>
            <a:chExt cx="5801879" cy="2560069"/>
          </a:xfrm>
        </p:grpSpPr>
        <p:pic>
          <p:nvPicPr>
            <p:cNvPr id="30" name="图片 29">
              <a:extLst>
                <a:ext uri="{FF2B5EF4-FFF2-40B4-BE49-F238E27FC236}">
                  <a16:creationId xmlns:a16="http://schemas.microsoft.com/office/drawing/2014/main" id="{F99BF64D-6539-A753-A728-164E0A3CF7A9}"/>
                </a:ext>
              </a:extLst>
            </p:cNvPr>
            <p:cNvPicPr>
              <a:picLocks noChangeAspect="1"/>
            </p:cNvPicPr>
            <p:nvPr/>
          </p:nvPicPr>
          <p:blipFill>
            <a:blip r:embed="rId10"/>
            <a:stretch>
              <a:fillRect/>
            </a:stretch>
          </p:blipFill>
          <p:spPr>
            <a:xfrm>
              <a:off x="2759861" y="2489321"/>
              <a:ext cx="1442571" cy="754690"/>
            </a:xfrm>
            <a:prstGeom prst="rect">
              <a:avLst/>
            </a:prstGeom>
          </p:spPr>
        </p:pic>
        <p:sp>
          <p:nvSpPr>
            <p:cNvPr id="31" name="文本框 30">
              <a:extLst>
                <a:ext uri="{FF2B5EF4-FFF2-40B4-BE49-F238E27FC236}">
                  <a16:creationId xmlns:a16="http://schemas.microsoft.com/office/drawing/2014/main" id="{9EAED404-DBBD-94B1-B2B6-8E3F777CB989}"/>
                </a:ext>
              </a:extLst>
            </p:cNvPr>
            <p:cNvSpPr txBox="1"/>
            <p:nvPr/>
          </p:nvSpPr>
          <p:spPr>
            <a:xfrm>
              <a:off x="387381" y="2233108"/>
              <a:ext cx="1171044" cy="52668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8061F3D0-878A-B4AB-7ADE-F4F0A2F0607F}"/>
                </a:ext>
              </a:extLst>
            </p:cNvPr>
            <p:cNvSpPr txBox="1"/>
            <p:nvPr/>
          </p:nvSpPr>
          <p:spPr>
            <a:xfrm>
              <a:off x="2747682" y="2607539"/>
              <a:ext cx="1238271" cy="52668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73A82DBC-D5D6-2EC9-3314-2B57D89E553F}"/>
                </a:ext>
              </a:extLst>
            </p:cNvPr>
            <p:cNvSpPr txBox="1"/>
            <p:nvPr/>
          </p:nvSpPr>
          <p:spPr>
            <a:xfrm>
              <a:off x="3481146" y="3674055"/>
              <a:ext cx="2294575" cy="48265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文本框 34">
              <a:extLst>
                <a:ext uri="{FF2B5EF4-FFF2-40B4-BE49-F238E27FC236}">
                  <a16:creationId xmlns:a16="http://schemas.microsoft.com/office/drawing/2014/main" id="{58F1171E-73F5-EB4C-0681-8A5F4FF5664E}"/>
                </a:ext>
              </a:extLst>
            </p:cNvPr>
            <p:cNvSpPr txBox="1"/>
            <p:nvPr/>
          </p:nvSpPr>
          <p:spPr>
            <a:xfrm>
              <a:off x="3481146" y="4266496"/>
              <a:ext cx="2708114" cy="52668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a:extLst>
              <a:ext uri="{FF2B5EF4-FFF2-40B4-BE49-F238E27FC236}">
                <a16:creationId xmlns:a16="http://schemas.microsoft.com/office/drawing/2014/main" id="{A3B14C2E-ADD1-22B7-065E-69CC25BC6836}"/>
              </a:ext>
            </a:extLst>
          </p:cNvPr>
          <p:cNvSpPr txBox="1"/>
          <p:nvPr/>
        </p:nvSpPr>
        <p:spPr>
          <a:xfrm>
            <a:off x="5472752" y="2103780"/>
            <a:ext cx="179664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Fix effect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F7BDA469-CD47-C765-5872-819DBB18ABFE}"/>
              </a:ext>
            </a:extLst>
          </p:cNvPr>
          <p:cNvSpPr txBox="1"/>
          <p:nvPr/>
        </p:nvSpPr>
        <p:spPr>
          <a:xfrm>
            <a:off x="5566243" y="2635299"/>
            <a:ext cx="179664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Random effect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64471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775A-B905-7C37-9650-1D6DB8F93887}"/>
            </a:ext>
          </a:extLst>
        </p:cNvPr>
        <p:cNvGrpSpPr/>
        <p:nvPr/>
      </p:nvGrpSpPr>
      <p:grpSpPr>
        <a:xfrm>
          <a:off x="0" y="0"/>
          <a:ext cx="0" cy="0"/>
          <a:chOff x="0" y="0"/>
          <a:chExt cx="0" cy="0"/>
        </a:xfrm>
      </p:grpSpPr>
      <p:pic>
        <p:nvPicPr>
          <p:cNvPr id="28" name="图片 27">
            <a:extLst>
              <a:ext uri="{FF2B5EF4-FFF2-40B4-BE49-F238E27FC236}">
                <a16:creationId xmlns:a16="http://schemas.microsoft.com/office/drawing/2014/main" id="{9A264983-76C1-A959-EE4D-501969CF217F}"/>
              </a:ext>
            </a:extLst>
          </p:cNvPr>
          <p:cNvPicPr>
            <a:picLocks noChangeAspect="1"/>
          </p:cNvPicPr>
          <p:nvPr/>
        </p:nvPicPr>
        <p:blipFill>
          <a:blip r:embed="rId2"/>
          <a:stretch>
            <a:fillRect/>
          </a:stretch>
        </p:blipFill>
        <p:spPr>
          <a:xfrm>
            <a:off x="6490264" y="708355"/>
            <a:ext cx="4872006" cy="2857514"/>
          </a:xfrm>
          <a:prstGeom prst="rect">
            <a:avLst/>
          </a:prstGeom>
        </p:spPr>
      </p:pic>
      <p:sp>
        <p:nvSpPr>
          <p:cNvPr id="7" name="Text Box 65">
            <a:extLst>
              <a:ext uri="{FF2B5EF4-FFF2-40B4-BE49-F238E27FC236}">
                <a16:creationId xmlns:a16="http://schemas.microsoft.com/office/drawing/2014/main" id="{6B3A3968-6874-6740-30B7-C7B0C811BC5A}"/>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B64E79C9-39C5-D90D-040C-3F4076E0B2E3}"/>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8B5750E9-6A8B-A8F8-ABC9-2A3B575571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4226F0B0-4E77-115D-43CC-A8648687425B}"/>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05984F7A-B510-37E5-348D-D359D27AF768}"/>
              </a:ext>
            </a:extLst>
          </p:cNvPr>
          <p:cNvSpPr txBox="1"/>
          <p:nvPr/>
        </p:nvSpPr>
        <p:spPr>
          <a:xfrm>
            <a:off x="239534" y="198120"/>
            <a:ext cx="9270225" cy="1938992"/>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Microbiome analysis - Batch effect analysis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br>
              <a:rPr lang="en-US" altLang="zh-CN" sz="2400" dirty="0"/>
            </a:b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A7165E3A-0361-8BCD-D153-8AC8170BBE87}"/>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pic>
        <p:nvPicPr>
          <p:cNvPr id="4" name="图片 3">
            <a:extLst>
              <a:ext uri="{FF2B5EF4-FFF2-40B4-BE49-F238E27FC236}">
                <a16:creationId xmlns:a16="http://schemas.microsoft.com/office/drawing/2014/main" id="{F53A7073-3315-4600-10A6-89DF96D4050C}"/>
              </a:ext>
            </a:extLst>
          </p:cNvPr>
          <p:cNvPicPr>
            <a:picLocks noChangeAspect="1"/>
          </p:cNvPicPr>
          <p:nvPr/>
        </p:nvPicPr>
        <p:blipFill>
          <a:blip r:embed="rId4"/>
          <a:stretch>
            <a:fillRect/>
          </a:stretch>
        </p:blipFill>
        <p:spPr>
          <a:xfrm>
            <a:off x="823362" y="1004385"/>
            <a:ext cx="3855338" cy="2668607"/>
          </a:xfrm>
          <a:prstGeom prst="rect">
            <a:avLst/>
          </a:prstGeom>
        </p:spPr>
      </p:pic>
      <p:grpSp>
        <p:nvGrpSpPr>
          <p:cNvPr id="9" name="组合 8">
            <a:extLst>
              <a:ext uri="{FF2B5EF4-FFF2-40B4-BE49-F238E27FC236}">
                <a16:creationId xmlns:a16="http://schemas.microsoft.com/office/drawing/2014/main" id="{0A4B5452-EAD3-2886-B6AE-AB54055A6418}"/>
              </a:ext>
            </a:extLst>
          </p:cNvPr>
          <p:cNvGrpSpPr/>
          <p:nvPr/>
        </p:nvGrpSpPr>
        <p:grpSpPr>
          <a:xfrm>
            <a:off x="923599" y="1766587"/>
            <a:ext cx="4049009" cy="1868552"/>
            <a:chOff x="387381" y="2233108"/>
            <a:chExt cx="5951308" cy="2664623"/>
          </a:xfrm>
        </p:grpSpPr>
        <p:pic>
          <p:nvPicPr>
            <p:cNvPr id="11" name="图片 10">
              <a:extLst>
                <a:ext uri="{FF2B5EF4-FFF2-40B4-BE49-F238E27FC236}">
                  <a16:creationId xmlns:a16="http://schemas.microsoft.com/office/drawing/2014/main" id="{B0C20A9C-9657-713A-1579-2E435AB063B2}"/>
                </a:ext>
              </a:extLst>
            </p:cNvPr>
            <p:cNvPicPr>
              <a:picLocks noChangeAspect="1"/>
            </p:cNvPicPr>
            <p:nvPr/>
          </p:nvPicPr>
          <p:blipFill>
            <a:blip r:embed="rId5"/>
            <a:stretch>
              <a:fillRect/>
            </a:stretch>
          </p:blipFill>
          <p:spPr>
            <a:xfrm>
              <a:off x="2759861" y="2489321"/>
              <a:ext cx="1442571" cy="754690"/>
            </a:xfrm>
            <a:prstGeom prst="rect">
              <a:avLst/>
            </a:prstGeom>
          </p:spPr>
        </p:pic>
        <p:sp>
          <p:nvSpPr>
            <p:cNvPr id="13" name="文本框 12">
              <a:extLst>
                <a:ext uri="{FF2B5EF4-FFF2-40B4-BE49-F238E27FC236}">
                  <a16:creationId xmlns:a16="http://schemas.microsoft.com/office/drawing/2014/main" id="{170321DB-586C-FE75-7267-C08F9666EF70}"/>
                </a:ext>
              </a:extLst>
            </p:cNvPr>
            <p:cNvSpPr txBox="1"/>
            <p:nvPr/>
          </p:nvSpPr>
          <p:spPr>
            <a:xfrm>
              <a:off x="387381" y="2233108"/>
              <a:ext cx="1171044" cy="52668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Begin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ED45ED64-C1C2-8BC6-C210-4FD6725D686E}"/>
                </a:ext>
              </a:extLst>
            </p:cNvPr>
            <p:cNvSpPr txBox="1"/>
            <p:nvPr/>
          </p:nvSpPr>
          <p:spPr>
            <a:xfrm>
              <a:off x="2747682" y="2607539"/>
              <a:ext cx="1238271" cy="52668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B8DBBC2B-FE4C-066B-3D6B-53A160B73CFD}"/>
                </a:ext>
              </a:extLst>
            </p:cNvPr>
            <p:cNvSpPr txBox="1"/>
            <p:nvPr/>
          </p:nvSpPr>
          <p:spPr>
            <a:xfrm>
              <a:off x="3630575" y="3778621"/>
              <a:ext cx="2294575" cy="48265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Click to start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648A16F9-2EC1-E45A-EB8D-F3EB20985C6D}"/>
                </a:ext>
              </a:extLst>
            </p:cNvPr>
            <p:cNvSpPr txBox="1"/>
            <p:nvPr/>
          </p:nvSpPr>
          <p:spPr>
            <a:xfrm>
              <a:off x="3630575" y="4371050"/>
              <a:ext cx="2708114" cy="52668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Open Shiny app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24" name="图片 23">
            <a:extLst>
              <a:ext uri="{FF2B5EF4-FFF2-40B4-BE49-F238E27FC236}">
                <a16:creationId xmlns:a16="http://schemas.microsoft.com/office/drawing/2014/main" id="{97583A10-408E-6B03-5776-E8E20C334DC8}"/>
              </a:ext>
            </a:extLst>
          </p:cNvPr>
          <p:cNvPicPr>
            <a:picLocks noChangeAspect="1"/>
          </p:cNvPicPr>
          <p:nvPr/>
        </p:nvPicPr>
        <p:blipFill>
          <a:blip r:embed="rId6"/>
          <a:stretch>
            <a:fillRect/>
          </a:stretch>
        </p:blipFill>
        <p:spPr>
          <a:xfrm>
            <a:off x="239534" y="4020941"/>
            <a:ext cx="2775996" cy="2553646"/>
          </a:xfrm>
          <a:prstGeom prst="rect">
            <a:avLst/>
          </a:prstGeom>
        </p:spPr>
      </p:pic>
      <p:pic>
        <p:nvPicPr>
          <p:cNvPr id="26" name="图片 25">
            <a:extLst>
              <a:ext uri="{FF2B5EF4-FFF2-40B4-BE49-F238E27FC236}">
                <a16:creationId xmlns:a16="http://schemas.microsoft.com/office/drawing/2014/main" id="{4D3321F8-CB90-2C7C-E010-59D66C0CE9CE}"/>
              </a:ext>
            </a:extLst>
          </p:cNvPr>
          <p:cNvPicPr>
            <a:picLocks noChangeAspect="1"/>
          </p:cNvPicPr>
          <p:nvPr/>
        </p:nvPicPr>
        <p:blipFill>
          <a:blip r:embed="rId7"/>
          <a:stretch>
            <a:fillRect/>
          </a:stretch>
        </p:blipFill>
        <p:spPr>
          <a:xfrm>
            <a:off x="3011438" y="4020941"/>
            <a:ext cx="2571143" cy="2073812"/>
          </a:xfrm>
          <a:prstGeom prst="rect">
            <a:avLst/>
          </a:prstGeom>
        </p:spPr>
      </p:pic>
      <p:pic>
        <p:nvPicPr>
          <p:cNvPr id="30" name="图片 29">
            <a:extLst>
              <a:ext uri="{FF2B5EF4-FFF2-40B4-BE49-F238E27FC236}">
                <a16:creationId xmlns:a16="http://schemas.microsoft.com/office/drawing/2014/main" id="{68735045-8E2D-6DFC-0196-4A0A06B6B4C5}"/>
              </a:ext>
            </a:extLst>
          </p:cNvPr>
          <p:cNvPicPr>
            <a:picLocks noChangeAspect="1"/>
          </p:cNvPicPr>
          <p:nvPr/>
        </p:nvPicPr>
        <p:blipFill>
          <a:blip r:embed="rId8"/>
          <a:stretch>
            <a:fillRect/>
          </a:stretch>
        </p:blipFill>
        <p:spPr>
          <a:xfrm>
            <a:off x="6534833" y="3686407"/>
            <a:ext cx="4782868" cy="2888180"/>
          </a:xfrm>
          <a:prstGeom prst="rect">
            <a:avLst/>
          </a:prstGeom>
        </p:spPr>
      </p:pic>
    </p:spTree>
    <p:extLst>
      <p:ext uri="{BB962C8B-B14F-4D97-AF65-F5344CB8AC3E}">
        <p14:creationId xmlns:p14="http://schemas.microsoft.com/office/powerpoint/2010/main" val="2093468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D57E6-5A1F-F43F-806A-F56DEE0E04EA}"/>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5422F930-1649-CD6E-EE10-568A8E047650}"/>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5D8E621E-1B80-6F2E-E299-C77C251456A6}"/>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C3BB4687-F657-A01D-DCA3-3C8078C805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778123E3-11F6-8B35-E871-0BB9821EB6A0}"/>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FBDB1897-1B8B-475C-5DD1-66D4F5BF5867}"/>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Basic graphic drawing</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592A853B-C327-FCAD-F889-B1DC5C569726}"/>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A178388E-2434-3EEC-DD62-A5393073D763}"/>
              </a:ext>
            </a:extLst>
          </p:cNvPr>
          <p:cNvSpPr txBox="1"/>
          <p:nvPr/>
        </p:nvSpPr>
        <p:spPr>
          <a:xfrm>
            <a:off x="4136094" y="2327559"/>
            <a:ext cx="670688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Chemical structure drawing</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6093BCA9-E93C-C63B-783F-C54601D89963}"/>
              </a:ext>
            </a:extLst>
          </p:cNvPr>
          <p:cNvSpPr txBox="1"/>
          <p:nvPr/>
        </p:nvSpPr>
        <p:spPr>
          <a:xfrm>
            <a:off x="4389312" y="3706801"/>
            <a:ext cx="5725359"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Protein structure drawing</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62983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687BF-5AAC-2C1A-FEAC-8F5ECE326591}"/>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FB0A6A30-5229-6C9F-4DF0-7E2C1A3D9856}"/>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3EF81209-D2A4-4C44-7EAC-A7623A788443}"/>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BCBAF71B-8BB5-4CBA-4793-F29D11A882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C1F28139-657D-9216-E6B0-623ACDD92197}"/>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F28064E8-5867-5EFD-672E-B88FB495AB9A}"/>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79878175-95ED-6B53-85FE-F20FB403A52A}"/>
              </a:ext>
            </a:extLst>
          </p:cNvPr>
          <p:cNvSpPr txBox="1"/>
          <p:nvPr/>
        </p:nvSpPr>
        <p:spPr>
          <a:xfrm>
            <a:off x="380961" y="194341"/>
            <a:ext cx="670688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Chemical structure drawing</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07A1111E-F9FA-0D79-242F-B7029BF5F8E4}"/>
              </a:ext>
            </a:extLst>
          </p:cNvPr>
          <p:cNvPicPr>
            <a:picLocks noChangeAspect="1"/>
          </p:cNvPicPr>
          <p:nvPr/>
        </p:nvPicPr>
        <p:blipFill>
          <a:blip r:embed="rId3"/>
          <a:stretch>
            <a:fillRect/>
          </a:stretch>
        </p:blipFill>
        <p:spPr>
          <a:xfrm>
            <a:off x="7399332" y="2136978"/>
            <a:ext cx="3263978" cy="3031942"/>
          </a:xfrm>
          <a:prstGeom prst="rect">
            <a:avLst/>
          </a:prstGeom>
        </p:spPr>
      </p:pic>
      <p:pic>
        <p:nvPicPr>
          <p:cNvPr id="5" name="图片 4">
            <a:extLst>
              <a:ext uri="{FF2B5EF4-FFF2-40B4-BE49-F238E27FC236}">
                <a16:creationId xmlns:a16="http://schemas.microsoft.com/office/drawing/2014/main" id="{26EC73CC-404B-D7A5-19F9-2AEBADA39DA7}"/>
              </a:ext>
            </a:extLst>
          </p:cNvPr>
          <p:cNvPicPr>
            <a:picLocks noChangeAspect="1"/>
          </p:cNvPicPr>
          <p:nvPr/>
        </p:nvPicPr>
        <p:blipFill>
          <a:blip r:embed="rId4"/>
          <a:stretch>
            <a:fillRect/>
          </a:stretch>
        </p:blipFill>
        <p:spPr>
          <a:xfrm>
            <a:off x="870556" y="2068872"/>
            <a:ext cx="5944101" cy="3168154"/>
          </a:xfrm>
          <a:prstGeom prst="rect">
            <a:avLst/>
          </a:prstGeom>
        </p:spPr>
      </p:pic>
    </p:spTree>
    <p:extLst>
      <p:ext uri="{BB962C8B-B14F-4D97-AF65-F5344CB8AC3E}">
        <p14:creationId xmlns:p14="http://schemas.microsoft.com/office/powerpoint/2010/main" val="340225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14B2-695A-B8A5-390A-EA58D986DCFE}"/>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C9CC399F-57EC-89E1-BB74-688D20D2FF13}"/>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8E6DE1C5-1576-8BB1-9F00-E16C97033C6E}"/>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BD05BF0A-7F69-96B4-A102-79B7901D23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D4CF0F31-EA34-078F-CFFF-3CE1ABD4B282}"/>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DF980016-2C24-2310-DDE6-DEFABB414DF5}"/>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D7F51ACD-1247-5D92-676B-83BEAC2ECEB0}"/>
              </a:ext>
            </a:extLst>
          </p:cNvPr>
          <p:cNvSpPr txBox="1"/>
          <p:nvPr/>
        </p:nvSpPr>
        <p:spPr>
          <a:xfrm>
            <a:off x="380961" y="194341"/>
            <a:ext cx="670688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Protein structure drawing</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4F821B8-9206-33BC-0E90-A24293AC80BF}"/>
              </a:ext>
            </a:extLst>
          </p:cNvPr>
          <p:cNvPicPr>
            <a:picLocks noChangeAspect="1"/>
          </p:cNvPicPr>
          <p:nvPr/>
        </p:nvPicPr>
        <p:blipFill>
          <a:blip r:embed="rId3"/>
          <a:stretch>
            <a:fillRect/>
          </a:stretch>
        </p:blipFill>
        <p:spPr>
          <a:xfrm>
            <a:off x="547241" y="2446362"/>
            <a:ext cx="5158873" cy="2621584"/>
          </a:xfrm>
          <a:prstGeom prst="rect">
            <a:avLst/>
          </a:prstGeom>
        </p:spPr>
      </p:pic>
      <p:sp>
        <p:nvSpPr>
          <p:cNvPr id="11" name="文本框 10">
            <a:extLst>
              <a:ext uri="{FF2B5EF4-FFF2-40B4-BE49-F238E27FC236}">
                <a16:creationId xmlns:a16="http://schemas.microsoft.com/office/drawing/2014/main" id="{B0F8117A-E67B-336D-53E9-A214DCA598AA}"/>
              </a:ext>
            </a:extLst>
          </p:cNvPr>
          <p:cNvSpPr txBox="1"/>
          <p:nvPr/>
        </p:nvSpPr>
        <p:spPr>
          <a:xfrm>
            <a:off x="2202048" y="5067946"/>
            <a:ext cx="3504066"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Shiny3Dprotein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A69785F1-8B5F-BA09-E850-461A5E83D9E8}"/>
              </a:ext>
            </a:extLst>
          </p:cNvPr>
          <p:cNvPicPr>
            <a:picLocks noChangeAspect="1"/>
          </p:cNvPicPr>
          <p:nvPr/>
        </p:nvPicPr>
        <p:blipFill>
          <a:blip r:embed="rId4"/>
          <a:stretch>
            <a:fillRect/>
          </a:stretch>
        </p:blipFill>
        <p:spPr>
          <a:xfrm>
            <a:off x="6853070" y="2333820"/>
            <a:ext cx="5023322" cy="2621585"/>
          </a:xfrm>
          <a:prstGeom prst="rect">
            <a:avLst/>
          </a:prstGeom>
        </p:spPr>
      </p:pic>
      <p:sp>
        <p:nvSpPr>
          <p:cNvPr id="15" name="文本框 14">
            <a:extLst>
              <a:ext uri="{FF2B5EF4-FFF2-40B4-BE49-F238E27FC236}">
                <a16:creationId xmlns:a16="http://schemas.microsoft.com/office/drawing/2014/main" id="{E338E8D2-1645-CE5A-DABA-792C457B42A2}"/>
              </a:ext>
            </a:extLst>
          </p:cNvPr>
          <p:cNvSpPr txBox="1"/>
          <p:nvPr/>
        </p:nvSpPr>
        <p:spPr>
          <a:xfrm>
            <a:off x="8237919" y="5067945"/>
            <a:ext cx="3504066"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ShinyTMscoreAlign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48866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81947-7531-746E-FEA5-C039BC34AE0D}"/>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233A7D9A-4E06-A4D9-91FB-D3821DFE908A}"/>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51FB1D33-E570-C405-8259-A5BDBB210755}"/>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3B6C6536-8D5E-D2FD-F20B-CECBD890A3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0208C252-12BD-8F1F-5897-236168868114}"/>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文本框 20">
            <a:extLst>
              <a:ext uri="{FF2B5EF4-FFF2-40B4-BE49-F238E27FC236}">
                <a16:creationId xmlns:a16="http://schemas.microsoft.com/office/drawing/2014/main" id="{E0DECF64-4C9B-71B4-0F10-1275D08A80F3}"/>
              </a:ext>
            </a:extLst>
          </p:cNvPr>
          <p:cNvSpPr txBox="1"/>
          <p:nvPr/>
        </p:nvSpPr>
        <p:spPr>
          <a:xfrm>
            <a:off x="239535" y="198120"/>
            <a:ext cx="5570422"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Basic function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Straight Connector 52">
            <a:extLst>
              <a:ext uri="{FF2B5EF4-FFF2-40B4-BE49-F238E27FC236}">
                <a16:creationId xmlns:a16="http://schemas.microsoft.com/office/drawing/2014/main" id="{C02E095A-0FDA-F189-EC08-8759C9C5A558}"/>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37A5E59B-FBEF-9531-7916-48A0A2C3A360}"/>
              </a:ext>
            </a:extLst>
          </p:cNvPr>
          <p:cNvSpPr txBox="1"/>
          <p:nvPr/>
        </p:nvSpPr>
        <p:spPr>
          <a:xfrm>
            <a:off x="2456515" y="2084623"/>
            <a:ext cx="6706883" cy="461665"/>
          </a:xfrm>
          <a:prstGeom prst="rect">
            <a:avLst/>
          </a:prstGeom>
          <a:noFill/>
        </p:spPr>
        <p:txBody>
          <a:bodyPr wrap="square">
            <a:spAutoFit/>
          </a:bodyPr>
          <a:lstStyle/>
          <a:p>
            <a:pPr algn="ct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Blast</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FBD2A8BE-A0A5-DDCA-99BE-5F547F44D9AA}"/>
              </a:ext>
            </a:extLst>
          </p:cNvPr>
          <p:cNvSpPr txBox="1"/>
          <p:nvPr/>
        </p:nvSpPr>
        <p:spPr>
          <a:xfrm>
            <a:off x="5180126" y="2871058"/>
            <a:ext cx="1938127"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Alignment</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FD7B1621-46F1-3DDC-AFC3-58411AB9FE25}"/>
              </a:ext>
            </a:extLst>
          </p:cNvPr>
          <p:cNvSpPr txBox="1"/>
          <p:nvPr/>
        </p:nvSpPr>
        <p:spPr>
          <a:xfrm>
            <a:off x="5244362" y="3783113"/>
            <a:ext cx="1761350"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Build tree</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200B751D-EDB1-84C2-3CD2-546B10950C96}"/>
              </a:ext>
            </a:extLst>
          </p:cNvPr>
          <p:cNvSpPr txBox="1"/>
          <p:nvPr/>
        </p:nvSpPr>
        <p:spPr>
          <a:xfrm>
            <a:off x="5356903" y="4695168"/>
            <a:ext cx="1761350"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Activity</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58045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2363F-C2BA-81E3-C499-7FE75629C907}"/>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6E5143B7-425C-513C-7D6A-2C43D5AA61B9}"/>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8C928EFA-BA69-541F-162C-FF1DF3533BC8}"/>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9758ACBB-A7D7-A76C-C4C6-201A0DDD93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DEDD4E46-7D7D-3B76-ACEB-A7A6CDA3A846}"/>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380C741D-FB87-7F22-5571-06B57F6B4BF2}"/>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4541947B-06E4-DDED-9CA3-550769AFAC05}"/>
              </a:ext>
            </a:extLst>
          </p:cNvPr>
          <p:cNvSpPr txBox="1"/>
          <p:nvPr/>
        </p:nvSpPr>
        <p:spPr>
          <a:xfrm>
            <a:off x="380961" y="194341"/>
            <a:ext cx="6706883"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BlastN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68ED7AA8-7FF3-4420-FE1F-1F12148DC4B2}"/>
              </a:ext>
            </a:extLst>
          </p:cNvPr>
          <p:cNvPicPr>
            <a:picLocks noChangeAspect="1"/>
          </p:cNvPicPr>
          <p:nvPr/>
        </p:nvPicPr>
        <p:blipFill>
          <a:blip r:embed="rId3"/>
          <a:stretch>
            <a:fillRect/>
          </a:stretch>
        </p:blipFill>
        <p:spPr>
          <a:xfrm>
            <a:off x="7399502" y="1184909"/>
            <a:ext cx="4258684" cy="2756315"/>
          </a:xfrm>
          <a:prstGeom prst="rect">
            <a:avLst/>
          </a:prstGeom>
        </p:spPr>
      </p:pic>
      <p:pic>
        <p:nvPicPr>
          <p:cNvPr id="12" name="图片 11">
            <a:extLst>
              <a:ext uri="{FF2B5EF4-FFF2-40B4-BE49-F238E27FC236}">
                <a16:creationId xmlns:a16="http://schemas.microsoft.com/office/drawing/2014/main" id="{14FDFE80-CD39-CAE9-80E3-9C9A4382B934}"/>
              </a:ext>
            </a:extLst>
          </p:cNvPr>
          <p:cNvPicPr>
            <a:picLocks noChangeAspect="1"/>
          </p:cNvPicPr>
          <p:nvPr/>
        </p:nvPicPr>
        <p:blipFill>
          <a:blip r:embed="rId4"/>
          <a:stretch>
            <a:fillRect/>
          </a:stretch>
        </p:blipFill>
        <p:spPr>
          <a:xfrm>
            <a:off x="996431" y="1184909"/>
            <a:ext cx="6167909" cy="5379831"/>
          </a:xfrm>
          <a:prstGeom prst="rect">
            <a:avLst/>
          </a:prstGeom>
        </p:spPr>
      </p:pic>
      <p:sp>
        <p:nvSpPr>
          <p:cNvPr id="13" name="矩形 12">
            <a:extLst>
              <a:ext uri="{FF2B5EF4-FFF2-40B4-BE49-F238E27FC236}">
                <a16:creationId xmlns:a16="http://schemas.microsoft.com/office/drawing/2014/main" id="{A4C57403-1AFE-CA5D-9F62-EFF140B7222B}"/>
              </a:ext>
            </a:extLst>
          </p:cNvPr>
          <p:cNvSpPr/>
          <p:nvPr/>
        </p:nvSpPr>
        <p:spPr>
          <a:xfrm>
            <a:off x="1018800" y="1688124"/>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F4A7AAC-FF56-92CB-18C9-80F4148C1CFB}"/>
              </a:ext>
            </a:extLst>
          </p:cNvPr>
          <p:cNvSpPr/>
          <p:nvPr/>
        </p:nvSpPr>
        <p:spPr>
          <a:xfrm>
            <a:off x="1018799" y="2813538"/>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AB17703-3CFC-8EE9-442E-B2C2993AAAAD}"/>
              </a:ext>
            </a:extLst>
          </p:cNvPr>
          <p:cNvSpPr/>
          <p:nvPr/>
        </p:nvSpPr>
        <p:spPr>
          <a:xfrm>
            <a:off x="1018798" y="3938952"/>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BDE14FE-6C18-F9F3-E82C-922418118782}"/>
              </a:ext>
            </a:extLst>
          </p:cNvPr>
          <p:cNvSpPr/>
          <p:nvPr/>
        </p:nvSpPr>
        <p:spPr>
          <a:xfrm>
            <a:off x="1018797" y="5064366"/>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50EEAD3-8699-DD8A-D334-14D93B288CA8}"/>
              </a:ext>
            </a:extLst>
          </p:cNvPr>
          <p:cNvSpPr txBox="1"/>
          <p:nvPr/>
        </p:nvSpPr>
        <p:spPr>
          <a:xfrm>
            <a:off x="1244543" y="211686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Reference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2D43D40F-83AE-07EA-49DD-CE0F35562E7E}"/>
              </a:ext>
            </a:extLst>
          </p:cNvPr>
          <p:cNvSpPr txBox="1"/>
          <p:nvPr/>
        </p:nvSpPr>
        <p:spPr>
          <a:xfrm>
            <a:off x="1400699" y="4355326"/>
            <a:ext cx="2443345"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950A31D9-8A73-1F16-AAC9-FE85DB0EC8F6}"/>
              </a:ext>
            </a:extLst>
          </p:cNvPr>
          <p:cNvSpPr txBox="1"/>
          <p:nvPr/>
        </p:nvSpPr>
        <p:spPr>
          <a:xfrm>
            <a:off x="1414284" y="5457796"/>
            <a:ext cx="1469593" cy="338554"/>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Output file</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743EF646-F34E-F41F-FC21-29F7B334AE23}"/>
              </a:ext>
            </a:extLst>
          </p:cNvPr>
          <p:cNvSpPr txBox="1"/>
          <p:nvPr/>
        </p:nvSpPr>
        <p:spPr>
          <a:xfrm>
            <a:off x="1293833" y="3218900"/>
            <a:ext cx="242927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Query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8" name="图片 27">
            <a:extLst>
              <a:ext uri="{FF2B5EF4-FFF2-40B4-BE49-F238E27FC236}">
                <a16:creationId xmlns:a16="http://schemas.microsoft.com/office/drawing/2014/main" id="{62F5E725-1B94-7321-724D-529F110DEC8D}"/>
              </a:ext>
            </a:extLst>
          </p:cNvPr>
          <p:cNvPicPr>
            <a:picLocks noChangeAspect="1"/>
          </p:cNvPicPr>
          <p:nvPr/>
        </p:nvPicPr>
        <p:blipFill>
          <a:blip r:embed="rId5"/>
          <a:stretch>
            <a:fillRect/>
          </a:stretch>
        </p:blipFill>
        <p:spPr>
          <a:xfrm>
            <a:off x="5213461" y="2526477"/>
            <a:ext cx="676369" cy="200053"/>
          </a:xfrm>
          <a:prstGeom prst="rect">
            <a:avLst/>
          </a:prstGeom>
        </p:spPr>
      </p:pic>
      <p:sp>
        <p:nvSpPr>
          <p:cNvPr id="29" name="文本框 28">
            <a:extLst>
              <a:ext uri="{FF2B5EF4-FFF2-40B4-BE49-F238E27FC236}">
                <a16:creationId xmlns:a16="http://schemas.microsoft.com/office/drawing/2014/main" id="{C2CC49A9-156A-47B9-C534-5A0D2F32F6E0}"/>
              </a:ext>
            </a:extLst>
          </p:cNvPr>
          <p:cNvSpPr txBox="1"/>
          <p:nvPr/>
        </p:nvSpPr>
        <p:spPr>
          <a:xfrm>
            <a:off x="4079628" y="209996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497A8121-AFAF-D516-24F6-494A844BB57A}"/>
              </a:ext>
            </a:extLst>
          </p:cNvPr>
          <p:cNvSpPr txBox="1"/>
          <p:nvPr/>
        </p:nvSpPr>
        <p:spPr>
          <a:xfrm>
            <a:off x="5243499" y="272653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79C05BEF-F28B-4965-709F-E9C010E66674}"/>
              </a:ext>
            </a:extLst>
          </p:cNvPr>
          <p:cNvSpPr txBox="1"/>
          <p:nvPr/>
        </p:nvSpPr>
        <p:spPr>
          <a:xfrm>
            <a:off x="4432768" y="3754286"/>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E value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C3452ED8-39ED-3296-CB67-86EC5FE86F51}"/>
              </a:ext>
            </a:extLst>
          </p:cNvPr>
          <p:cNvSpPr txBox="1"/>
          <p:nvPr/>
        </p:nvSpPr>
        <p:spPr>
          <a:xfrm>
            <a:off x="4645934" y="524418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Output format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6" name="图片 35">
            <a:extLst>
              <a:ext uri="{FF2B5EF4-FFF2-40B4-BE49-F238E27FC236}">
                <a16:creationId xmlns:a16="http://schemas.microsoft.com/office/drawing/2014/main" id="{6CDF21B4-B967-E8F3-E6D5-C4C185E887C2}"/>
              </a:ext>
            </a:extLst>
          </p:cNvPr>
          <p:cNvPicPr>
            <a:picLocks noChangeAspect="1"/>
          </p:cNvPicPr>
          <p:nvPr/>
        </p:nvPicPr>
        <p:blipFill>
          <a:blip r:embed="rId6"/>
          <a:stretch>
            <a:fillRect/>
          </a:stretch>
        </p:blipFill>
        <p:spPr>
          <a:xfrm>
            <a:off x="7399502" y="4536932"/>
            <a:ext cx="4376265" cy="1747300"/>
          </a:xfrm>
          <a:prstGeom prst="rect">
            <a:avLst/>
          </a:prstGeom>
        </p:spPr>
      </p:pic>
      <p:sp>
        <p:nvSpPr>
          <p:cNvPr id="39" name="文本框 38">
            <a:extLst>
              <a:ext uri="{FF2B5EF4-FFF2-40B4-BE49-F238E27FC236}">
                <a16:creationId xmlns:a16="http://schemas.microsoft.com/office/drawing/2014/main" id="{72F6C51E-7E56-5152-EEC0-117C8369D620}"/>
              </a:ext>
            </a:extLst>
          </p:cNvPr>
          <p:cNvSpPr txBox="1"/>
          <p:nvPr/>
        </p:nvSpPr>
        <p:spPr>
          <a:xfrm>
            <a:off x="8092652" y="3506904"/>
            <a:ext cx="3683115" cy="923330"/>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needs to be prefixed (the prefix in the example is "target")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5177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1C192FC-DB1A-5C0B-386B-EAE6E8D82CC0}"/>
              </a:ext>
            </a:extLst>
          </p:cNvPr>
          <p:cNvPicPr>
            <a:picLocks noChangeAspect="1"/>
          </p:cNvPicPr>
          <p:nvPr/>
        </p:nvPicPr>
        <p:blipFill>
          <a:blip r:embed="rId2"/>
          <a:stretch>
            <a:fillRect/>
          </a:stretch>
        </p:blipFill>
        <p:spPr>
          <a:xfrm>
            <a:off x="1425223" y="598671"/>
            <a:ext cx="8835821" cy="6061209"/>
          </a:xfrm>
          <a:prstGeom prst="rect">
            <a:avLst/>
          </a:prstGeom>
        </p:spPr>
      </p:pic>
      <p:sp>
        <p:nvSpPr>
          <p:cNvPr id="10" name="Text Box 64"/>
          <p:cNvSpPr txBox="1"/>
          <p:nvPr/>
        </p:nvSpPr>
        <p:spPr>
          <a:xfrm>
            <a:off x="3091155" y="5760085"/>
            <a:ext cx="6009689" cy="89979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accent4">
                    <a:lumMod val="75000"/>
                  </a:schemeClr>
                </a:solidFill>
                <a:latin typeface="Times New Roman" panose="02020603050405020304" pitchFamily="18" charset="0"/>
                <a:ea typeface="黑体" panose="02010609060101010101" charset="-122"/>
                <a:cs typeface="Times New Roman" panose="02020603050405020304" pitchFamily="18" charset="0"/>
              </a:rPr>
              <a:t>More than 600+ packages were used</a:t>
            </a:r>
          </a:p>
          <a:p>
            <a:pPr algn="ctr"/>
            <a:r>
              <a:rPr lang="en-US" altLang="zh-CN" sz="2400" dirty="0">
                <a:solidFill>
                  <a:schemeClr val="accent4">
                    <a:lumMod val="75000"/>
                  </a:schemeClr>
                </a:solidFill>
                <a:latin typeface="Times New Roman" panose="02020603050405020304" pitchFamily="18" charset="0"/>
                <a:ea typeface="黑体" panose="02010609060101010101" charset="-122"/>
                <a:cs typeface="Times New Roman" panose="02020603050405020304" pitchFamily="18" charset="0"/>
              </a:rPr>
              <a:t>More than 300 APIs were called</a:t>
            </a:r>
            <a:endParaRPr lang="zh-CN" altLang="en-US" sz="2400" dirty="0">
              <a:solidFill>
                <a:schemeClr val="accent4">
                  <a:lumMod val="75000"/>
                </a:schemeClr>
              </a:solidFill>
              <a:latin typeface="Times New Roman" panose="02020603050405020304" pitchFamily="18" charset="0"/>
              <a:ea typeface="黑体" panose="02010609060101010101" charset="-122"/>
              <a:cs typeface="Times New Roman" panose="02020603050405020304" pitchFamily="18" charset="0"/>
            </a:endParaRPr>
          </a:p>
        </p:txBody>
      </p:sp>
      <p:cxnSp>
        <p:nvCxnSpPr>
          <p:cNvPr id="6" name="Straight Connector 52"/>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7" name="Text Box 65"/>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latin typeface="Times New Roman" panose="02020603050405020304" pitchFamily="18" charset="0"/>
                <a:ea typeface="黑体" panose="02010609060101010101" charset="-122"/>
                <a:cs typeface="Times New Roman" panose="02020603050405020304" pitchFamily="18" charset="0"/>
              </a:rPr>
              <a:t>MicroWorldOmics</a:t>
            </a:r>
            <a:r>
              <a:rPr lang="en-US" altLang="zh-CN" sz="2800" dirty="0">
                <a:latin typeface="Times New Roman" panose="02020603050405020304" pitchFamily="18" charset="0"/>
                <a:ea typeface="黑体" panose="02010609060101010101" charset="-122"/>
                <a:cs typeface="Times New Roman" panose="02020603050405020304" pitchFamily="18" charset="0"/>
              </a:rPr>
              <a:t> functional function</a:t>
            </a:r>
            <a:endParaRPr lang="zh-CN" altLang="en-GB" sz="2800" dirty="0">
              <a:latin typeface="黑体" panose="02010609060101010101" charset="-122"/>
              <a:ea typeface="黑体" panose="02010609060101010101" charset="-122"/>
            </a:endParaRPr>
          </a:p>
        </p:txBody>
      </p:sp>
      <p:grpSp>
        <p:nvGrpSpPr>
          <p:cNvPr id="3" name="组合 2">
            <a:extLst>
              <a:ext uri="{FF2B5EF4-FFF2-40B4-BE49-F238E27FC236}">
                <a16:creationId xmlns:a16="http://schemas.microsoft.com/office/drawing/2014/main" id="{0D361D3A-383C-86EC-DDF6-9FB7ECF85332}"/>
              </a:ext>
            </a:extLst>
          </p:cNvPr>
          <p:cNvGrpSpPr/>
          <p:nvPr/>
        </p:nvGrpSpPr>
        <p:grpSpPr>
          <a:xfrm>
            <a:off x="11027415" y="40004"/>
            <a:ext cx="984741" cy="1144905"/>
            <a:chOff x="1495425" y="1654782"/>
            <a:chExt cx="1331306" cy="1531330"/>
          </a:xfrm>
        </p:grpSpPr>
        <p:pic>
          <p:nvPicPr>
            <p:cNvPr id="4" name="Picture 2" descr="华中农业大学logo图片_企业LOGO标志_标志图标_图行天下图库">
              <a:extLst>
                <a:ext uri="{FF2B5EF4-FFF2-40B4-BE49-F238E27FC236}">
                  <a16:creationId xmlns:a16="http://schemas.microsoft.com/office/drawing/2014/main" id="{80F37433-7407-F7D6-CA3E-A13C2C5D19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A409DBCA-6D85-8AC7-22AF-BB370B09078D}"/>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4919A-8CD9-60D8-1DE0-8720E1745337}"/>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9137FEFA-6B46-B249-B942-38BCA180FC01}"/>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7DFB39BF-0DE4-606D-8D78-D091F361C4CE}"/>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4BD04819-A89B-0AE3-5D40-320E2C1D78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8A4CB87E-DF04-EAE0-9BDC-F3A336556192}"/>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EC59437F-2501-6844-E1DB-F3100A69C0CA}"/>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B55C4290-EF5B-4D89-0909-8CFDE3A8626C}"/>
              </a:ext>
            </a:extLst>
          </p:cNvPr>
          <p:cNvSpPr txBox="1"/>
          <p:nvPr/>
        </p:nvSpPr>
        <p:spPr>
          <a:xfrm>
            <a:off x="380961" y="194341"/>
            <a:ext cx="6706883"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BlastP</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B5D1742-5589-952D-3F8D-6711082FFC41}"/>
              </a:ext>
            </a:extLst>
          </p:cNvPr>
          <p:cNvPicPr>
            <a:picLocks noChangeAspect="1"/>
          </p:cNvPicPr>
          <p:nvPr/>
        </p:nvPicPr>
        <p:blipFill>
          <a:blip r:embed="rId3"/>
          <a:stretch>
            <a:fillRect/>
          </a:stretch>
        </p:blipFill>
        <p:spPr>
          <a:xfrm>
            <a:off x="7399502" y="1184909"/>
            <a:ext cx="4258684" cy="2756315"/>
          </a:xfrm>
          <a:prstGeom prst="rect">
            <a:avLst/>
          </a:prstGeom>
        </p:spPr>
      </p:pic>
      <p:pic>
        <p:nvPicPr>
          <p:cNvPr id="12" name="图片 11">
            <a:extLst>
              <a:ext uri="{FF2B5EF4-FFF2-40B4-BE49-F238E27FC236}">
                <a16:creationId xmlns:a16="http://schemas.microsoft.com/office/drawing/2014/main" id="{830654DF-CF5B-AB05-EFAC-D0DBC1B18868}"/>
              </a:ext>
            </a:extLst>
          </p:cNvPr>
          <p:cNvPicPr>
            <a:picLocks noChangeAspect="1"/>
          </p:cNvPicPr>
          <p:nvPr/>
        </p:nvPicPr>
        <p:blipFill>
          <a:blip r:embed="rId4"/>
          <a:stretch>
            <a:fillRect/>
          </a:stretch>
        </p:blipFill>
        <p:spPr>
          <a:xfrm>
            <a:off x="996431" y="1184909"/>
            <a:ext cx="6167909" cy="5379831"/>
          </a:xfrm>
          <a:prstGeom prst="rect">
            <a:avLst/>
          </a:prstGeom>
        </p:spPr>
      </p:pic>
      <p:sp>
        <p:nvSpPr>
          <p:cNvPr id="13" name="矩形 12">
            <a:extLst>
              <a:ext uri="{FF2B5EF4-FFF2-40B4-BE49-F238E27FC236}">
                <a16:creationId xmlns:a16="http://schemas.microsoft.com/office/drawing/2014/main" id="{170619FA-3180-44B7-6DB4-3802157A5EAA}"/>
              </a:ext>
            </a:extLst>
          </p:cNvPr>
          <p:cNvSpPr/>
          <p:nvPr/>
        </p:nvSpPr>
        <p:spPr>
          <a:xfrm>
            <a:off x="1018800" y="1688124"/>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AC93499-1436-FBA6-511D-CCDB95D7746B}"/>
              </a:ext>
            </a:extLst>
          </p:cNvPr>
          <p:cNvSpPr/>
          <p:nvPr/>
        </p:nvSpPr>
        <p:spPr>
          <a:xfrm>
            <a:off x="1018799" y="2813538"/>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60E7C03-8FA9-EB4B-8DC2-6BE285210C85}"/>
              </a:ext>
            </a:extLst>
          </p:cNvPr>
          <p:cNvSpPr/>
          <p:nvPr/>
        </p:nvSpPr>
        <p:spPr>
          <a:xfrm>
            <a:off x="1018798" y="3938952"/>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AF4A40A-48AB-16E3-6E7E-E0A35A90ECD3}"/>
              </a:ext>
            </a:extLst>
          </p:cNvPr>
          <p:cNvSpPr/>
          <p:nvPr/>
        </p:nvSpPr>
        <p:spPr>
          <a:xfrm>
            <a:off x="1018797" y="5064366"/>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85216C7-D701-65F3-7DE4-F58DCCD82767}"/>
              </a:ext>
            </a:extLst>
          </p:cNvPr>
          <p:cNvSpPr txBox="1"/>
          <p:nvPr/>
        </p:nvSpPr>
        <p:spPr>
          <a:xfrm>
            <a:off x="1244543" y="211686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Reference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2AFC8C81-5191-500C-A6A1-7438F0051F7D}"/>
              </a:ext>
            </a:extLst>
          </p:cNvPr>
          <p:cNvSpPr txBox="1"/>
          <p:nvPr/>
        </p:nvSpPr>
        <p:spPr>
          <a:xfrm>
            <a:off x="1400699" y="4355326"/>
            <a:ext cx="2443345"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963EC046-D6EA-49B6-87D5-2EAC1989F7E6}"/>
              </a:ext>
            </a:extLst>
          </p:cNvPr>
          <p:cNvSpPr txBox="1"/>
          <p:nvPr/>
        </p:nvSpPr>
        <p:spPr>
          <a:xfrm>
            <a:off x="1414284" y="5457796"/>
            <a:ext cx="1469593" cy="338554"/>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Output file</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EC0C4C3C-CECF-9317-6A1F-D91D3B420B08}"/>
              </a:ext>
            </a:extLst>
          </p:cNvPr>
          <p:cNvSpPr txBox="1"/>
          <p:nvPr/>
        </p:nvSpPr>
        <p:spPr>
          <a:xfrm>
            <a:off x="1293833" y="3218900"/>
            <a:ext cx="242927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Query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8" name="图片 27">
            <a:extLst>
              <a:ext uri="{FF2B5EF4-FFF2-40B4-BE49-F238E27FC236}">
                <a16:creationId xmlns:a16="http://schemas.microsoft.com/office/drawing/2014/main" id="{C22B30AE-96EB-05B9-CB46-3D5660BF1ADC}"/>
              </a:ext>
            </a:extLst>
          </p:cNvPr>
          <p:cNvPicPr>
            <a:picLocks noChangeAspect="1"/>
          </p:cNvPicPr>
          <p:nvPr/>
        </p:nvPicPr>
        <p:blipFill>
          <a:blip r:embed="rId5"/>
          <a:stretch>
            <a:fillRect/>
          </a:stretch>
        </p:blipFill>
        <p:spPr>
          <a:xfrm>
            <a:off x="5213461" y="2526477"/>
            <a:ext cx="676369" cy="200053"/>
          </a:xfrm>
          <a:prstGeom prst="rect">
            <a:avLst/>
          </a:prstGeom>
        </p:spPr>
      </p:pic>
      <p:sp>
        <p:nvSpPr>
          <p:cNvPr id="29" name="文本框 28">
            <a:extLst>
              <a:ext uri="{FF2B5EF4-FFF2-40B4-BE49-F238E27FC236}">
                <a16:creationId xmlns:a16="http://schemas.microsoft.com/office/drawing/2014/main" id="{5FDAC61F-77CD-097A-7241-DFC498CA52BB}"/>
              </a:ext>
            </a:extLst>
          </p:cNvPr>
          <p:cNvSpPr txBox="1"/>
          <p:nvPr/>
        </p:nvSpPr>
        <p:spPr>
          <a:xfrm>
            <a:off x="4079628" y="209996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2C6E52D7-A415-18E9-623A-0CF1FD840AB8}"/>
              </a:ext>
            </a:extLst>
          </p:cNvPr>
          <p:cNvSpPr txBox="1"/>
          <p:nvPr/>
        </p:nvSpPr>
        <p:spPr>
          <a:xfrm>
            <a:off x="5243499" y="272653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DA2F267B-6984-2BA6-498C-A042BE3EAF20}"/>
              </a:ext>
            </a:extLst>
          </p:cNvPr>
          <p:cNvSpPr txBox="1"/>
          <p:nvPr/>
        </p:nvSpPr>
        <p:spPr>
          <a:xfrm>
            <a:off x="4432768" y="3754286"/>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E value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5651E23C-D921-68E7-2ECF-48FF438F2FA9}"/>
              </a:ext>
            </a:extLst>
          </p:cNvPr>
          <p:cNvSpPr txBox="1"/>
          <p:nvPr/>
        </p:nvSpPr>
        <p:spPr>
          <a:xfrm>
            <a:off x="4645934" y="524418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Output format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6" name="图片 35">
            <a:extLst>
              <a:ext uri="{FF2B5EF4-FFF2-40B4-BE49-F238E27FC236}">
                <a16:creationId xmlns:a16="http://schemas.microsoft.com/office/drawing/2014/main" id="{B6D27909-26C6-6A3A-C5E8-1E3CDA6D41A8}"/>
              </a:ext>
            </a:extLst>
          </p:cNvPr>
          <p:cNvPicPr>
            <a:picLocks noChangeAspect="1"/>
          </p:cNvPicPr>
          <p:nvPr/>
        </p:nvPicPr>
        <p:blipFill>
          <a:blip r:embed="rId6"/>
          <a:stretch>
            <a:fillRect/>
          </a:stretch>
        </p:blipFill>
        <p:spPr>
          <a:xfrm>
            <a:off x="7399502" y="4536932"/>
            <a:ext cx="4376265" cy="1747300"/>
          </a:xfrm>
          <a:prstGeom prst="rect">
            <a:avLst/>
          </a:prstGeom>
        </p:spPr>
      </p:pic>
      <p:sp>
        <p:nvSpPr>
          <p:cNvPr id="2" name="文本框 1">
            <a:extLst>
              <a:ext uri="{FF2B5EF4-FFF2-40B4-BE49-F238E27FC236}">
                <a16:creationId xmlns:a16="http://schemas.microsoft.com/office/drawing/2014/main" id="{4420668D-88C0-962C-C64D-07112FB9FFA8}"/>
              </a:ext>
            </a:extLst>
          </p:cNvPr>
          <p:cNvSpPr txBox="1"/>
          <p:nvPr/>
        </p:nvSpPr>
        <p:spPr>
          <a:xfrm>
            <a:off x="8092652" y="3506904"/>
            <a:ext cx="3683115" cy="923330"/>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needs to be prefixed (the prefix in the example is "target")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0348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12B5D-4D8E-3B6F-152E-4BB085E94A0D}"/>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CC5942B4-D5F2-D06C-92F1-A118C96C5781}"/>
              </a:ext>
            </a:extLst>
          </p:cNvPr>
          <p:cNvPicPr>
            <a:picLocks noChangeAspect="1"/>
          </p:cNvPicPr>
          <p:nvPr/>
        </p:nvPicPr>
        <p:blipFill>
          <a:blip r:embed="rId2"/>
          <a:stretch>
            <a:fillRect/>
          </a:stretch>
        </p:blipFill>
        <p:spPr>
          <a:xfrm>
            <a:off x="981432" y="1193390"/>
            <a:ext cx="6272353" cy="5517043"/>
          </a:xfrm>
          <a:prstGeom prst="rect">
            <a:avLst/>
          </a:prstGeom>
        </p:spPr>
      </p:pic>
      <p:sp>
        <p:nvSpPr>
          <p:cNvPr id="7" name="Text Box 65">
            <a:extLst>
              <a:ext uri="{FF2B5EF4-FFF2-40B4-BE49-F238E27FC236}">
                <a16:creationId xmlns:a16="http://schemas.microsoft.com/office/drawing/2014/main" id="{7BEC72F7-F6C6-3090-CD8C-2B0889907D17}"/>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A76200C0-6F2C-D99B-CAEE-CE49FBF3C094}"/>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D1A053AE-B04C-DE0C-431B-3021E908AA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F59F20CC-6C00-33E5-DCAE-4017A7E2E776}"/>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B16AE331-DCCF-62C9-C71D-2D092F8D900C}"/>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508C19C9-E0A9-FF26-6BC1-DDFF8F8A11E1}"/>
              </a:ext>
            </a:extLst>
          </p:cNvPr>
          <p:cNvSpPr txBox="1"/>
          <p:nvPr/>
        </p:nvSpPr>
        <p:spPr>
          <a:xfrm>
            <a:off x="380961" y="194341"/>
            <a:ext cx="6706883"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BlastX</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C82C683-A0B0-BD13-759A-A014CE015C40}"/>
              </a:ext>
            </a:extLst>
          </p:cNvPr>
          <p:cNvPicPr>
            <a:picLocks noChangeAspect="1"/>
          </p:cNvPicPr>
          <p:nvPr/>
        </p:nvPicPr>
        <p:blipFill>
          <a:blip r:embed="rId4"/>
          <a:stretch>
            <a:fillRect/>
          </a:stretch>
        </p:blipFill>
        <p:spPr>
          <a:xfrm>
            <a:off x="7399502" y="1184909"/>
            <a:ext cx="4258684" cy="2756315"/>
          </a:xfrm>
          <a:prstGeom prst="rect">
            <a:avLst/>
          </a:prstGeom>
        </p:spPr>
      </p:pic>
      <p:sp>
        <p:nvSpPr>
          <p:cNvPr id="13" name="矩形 12">
            <a:extLst>
              <a:ext uri="{FF2B5EF4-FFF2-40B4-BE49-F238E27FC236}">
                <a16:creationId xmlns:a16="http://schemas.microsoft.com/office/drawing/2014/main" id="{F9878EA0-8D11-B8DF-5937-4D87A41F42A1}"/>
              </a:ext>
            </a:extLst>
          </p:cNvPr>
          <p:cNvSpPr/>
          <p:nvPr/>
        </p:nvSpPr>
        <p:spPr>
          <a:xfrm>
            <a:off x="1018800" y="1688124"/>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BAD4B71-441F-9762-7914-F08B0B313216}"/>
              </a:ext>
            </a:extLst>
          </p:cNvPr>
          <p:cNvSpPr/>
          <p:nvPr/>
        </p:nvSpPr>
        <p:spPr>
          <a:xfrm>
            <a:off x="1018799" y="2813538"/>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BAB6193-81FB-09D6-6F27-51069962C6FD}"/>
              </a:ext>
            </a:extLst>
          </p:cNvPr>
          <p:cNvSpPr/>
          <p:nvPr/>
        </p:nvSpPr>
        <p:spPr>
          <a:xfrm>
            <a:off x="1018798" y="3938952"/>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B297ED8-2501-5BDC-D512-9C9CDEDDA3B4}"/>
              </a:ext>
            </a:extLst>
          </p:cNvPr>
          <p:cNvSpPr/>
          <p:nvPr/>
        </p:nvSpPr>
        <p:spPr>
          <a:xfrm>
            <a:off x="1018797" y="5064366"/>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A2AE4D8-07D3-84FD-F8B1-468787135ECC}"/>
              </a:ext>
            </a:extLst>
          </p:cNvPr>
          <p:cNvSpPr txBox="1"/>
          <p:nvPr/>
        </p:nvSpPr>
        <p:spPr>
          <a:xfrm>
            <a:off x="1244543" y="211686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Reference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DF48D482-2317-F23B-EB2E-8AA02560D923}"/>
              </a:ext>
            </a:extLst>
          </p:cNvPr>
          <p:cNvSpPr txBox="1"/>
          <p:nvPr/>
        </p:nvSpPr>
        <p:spPr>
          <a:xfrm>
            <a:off x="1400699" y="4355326"/>
            <a:ext cx="2443345"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69C924ED-5AF8-F56A-6C22-08B92C45FB3A}"/>
              </a:ext>
            </a:extLst>
          </p:cNvPr>
          <p:cNvSpPr txBox="1"/>
          <p:nvPr/>
        </p:nvSpPr>
        <p:spPr>
          <a:xfrm>
            <a:off x="1414284" y="5457796"/>
            <a:ext cx="1469593" cy="338554"/>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Output file</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E5AEAA03-73C7-6A48-A853-BDFD258667A1}"/>
              </a:ext>
            </a:extLst>
          </p:cNvPr>
          <p:cNvSpPr txBox="1"/>
          <p:nvPr/>
        </p:nvSpPr>
        <p:spPr>
          <a:xfrm>
            <a:off x="1293833" y="3218900"/>
            <a:ext cx="242927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Query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8" name="图片 27">
            <a:extLst>
              <a:ext uri="{FF2B5EF4-FFF2-40B4-BE49-F238E27FC236}">
                <a16:creationId xmlns:a16="http://schemas.microsoft.com/office/drawing/2014/main" id="{4F8C3969-681D-30C5-6530-FE7E798DAE59}"/>
              </a:ext>
            </a:extLst>
          </p:cNvPr>
          <p:cNvPicPr>
            <a:picLocks noChangeAspect="1"/>
          </p:cNvPicPr>
          <p:nvPr/>
        </p:nvPicPr>
        <p:blipFill>
          <a:blip r:embed="rId5"/>
          <a:stretch>
            <a:fillRect/>
          </a:stretch>
        </p:blipFill>
        <p:spPr>
          <a:xfrm>
            <a:off x="5213461" y="2526477"/>
            <a:ext cx="676369" cy="200053"/>
          </a:xfrm>
          <a:prstGeom prst="rect">
            <a:avLst/>
          </a:prstGeom>
        </p:spPr>
      </p:pic>
      <p:sp>
        <p:nvSpPr>
          <p:cNvPr id="29" name="文本框 28">
            <a:extLst>
              <a:ext uri="{FF2B5EF4-FFF2-40B4-BE49-F238E27FC236}">
                <a16:creationId xmlns:a16="http://schemas.microsoft.com/office/drawing/2014/main" id="{3329A403-CF95-D474-EB91-2FFB3FD20771}"/>
              </a:ext>
            </a:extLst>
          </p:cNvPr>
          <p:cNvSpPr txBox="1"/>
          <p:nvPr/>
        </p:nvSpPr>
        <p:spPr>
          <a:xfrm>
            <a:off x="4079628" y="209996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8EAB9AD7-53E6-074B-E7A4-F9F02DAC53CA}"/>
              </a:ext>
            </a:extLst>
          </p:cNvPr>
          <p:cNvSpPr txBox="1"/>
          <p:nvPr/>
        </p:nvSpPr>
        <p:spPr>
          <a:xfrm>
            <a:off x="5243499" y="272653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4503A416-D480-28D5-F58F-FA95D8B41CF4}"/>
              </a:ext>
            </a:extLst>
          </p:cNvPr>
          <p:cNvSpPr txBox="1"/>
          <p:nvPr/>
        </p:nvSpPr>
        <p:spPr>
          <a:xfrm>
            <a:off x="4432768" y="3754286"/>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E value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AD2DB230-439C-2F0E-7C42-2096D809F1FD}"/>
              </a:ext>
            </a:extLst>
          </p:cNvPr>
          <p:cNvSpPr txBox="1"/>
          <p:nvPr/>
        </p:nvSpPr>
        <p:spPr>
          <a:xfrm>
            <a:off x="4645934" y="524418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Output format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6" name="图片 35">
            <a:extLst>
              <a:ext uri="{FF2B5EF4-FFF2-40B4-BE49-F238E27FC236}">
                <a16:creationId xmlns:a16="http://schemas.microsoft.com/office/drawing/2014/main" id="{9ACE99AC-227A-7E59-C7BC-21AEB4B26CAD}"/>
              </a:ext>
            </a:extLst>
          </p:cNvPr>
          <p:cNvPicPr>
            <a:picLocks noChangeAspect="1"/>
          </p:cNvPicPr>
          <p:nvPr/>
        </p:nvPicPr>
        <p:blipFill>
          <a:blip r:embed="rId6"/>
          <a:stretch>
            <a:fillRect/>
          </a:stretch>
        </p:blipFill>
        <p:spPr>
          <a:xfrm>
            <a:off x="7399502" y="4536932"/>
            <a:ext cx="4376265" cy="1747300"/>
          </a:xfrm>
          <a:prstGeom prst="rect">
            <a:avLst/>
          </a:prstGeom>
        </p:spPr>
      </p:pic>
      <p:sp>
        <p:nvSpPr>
          <p:cNvPr id="14" name="文本框 13">
            <a:extLst>
              <a:ext uri="{FF2B5EF4-FFF2-40B4-BE49-F238E27FC236}">
                <a16:creationId xmlns:a16="http://schemas.microsoft.com/office/drawing/2014/main" id="{1827D3F0-4CB2-7E0A-4568-E6D9547844DF}"/>
              </a:ext>
            </a:extLst>
          </p:cNvPr>
          <p:cNvSpPr txBox="1"/>
          <p:nvPr/>
        </p:nvSpPr>
        <p:spPr>
          <a:xfrm>
            <a:off x="8092652" y="3506904"/>
            <a:ext cx="3683115" cy="923330"/>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needs to be prefixed (the prefix in the example is "target")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23991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DF89D-0B9F-E6B9-FAD4-5E53CB2A3A8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9EC7639-F68B-7BFA-52FA-9D373AF111FB}"/>
              </a:ext>
            </a:extLst>
          </p:cNvPr>
          <p:cNvPicPr>
            <a:picLocks noChangeAspect="1"/>
          </p:cNvPicPr>
          <p:nvPr/>
        </p:nvPicPr>
        <p:blipFill>
          <a:blip r:embed="rId2"/>
          <a:stretch>
            <a:fillRect/>
          </a:stretch>
        </p:blipFill>
        <p:spPr>
          <a:xfrm>
            <a:off x="1026934" y="1230411"/>
            <a:ext cx="6112158" cy="5349142"/>
          </a:xfrm>
          <a:prstGeom prst="rect">
            <a:avLst/>
          </a:prstGeom>
        </p:spPr>
      </p:pic>
      <p:sp>
        <p:nvSpPr>
          <p:cNvPr id="7" name="Text Box 65">
            <a:extLst>
              <a:ext uri="{FF2B5EF4-FFF2-40B4-BE49-F238E27FC236}">
                <a16:creationId xmlns:a16="http://schemas.microsoft.com/office/drawing/2014/main" id="{23D65667-1979-9D11-57DD-6A6F10DC04D4}"/>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10377DB9-038D-07B9-8099-7C7F9647B4F7}"/>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426992CE-BE8A-4A1A-7DA8-F7CC47BA57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DB28CE22-D220-CCFD-741A-1E1CFF0DDBE6}"/>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0B8A2CDC-1CDE-EF71-7A7E-E1EAE171A27C}"/>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45A2E20F-EB07-2D55-7830-02CAE520AC4D}"/>
              </a:ext>
            </a:extLst>
          </p:cNvPr>
          <p:cNvSpPr txBox="1"/>
          <p:nvPr/>
        </p:nvSpPr>
        <p:spPr>
          <a:xfrm>
            <a:off x="380961" y="194341"/>
            <a:ext cx="6706883"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tBlastN</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3A15CDF-BD18-7EBC-93F7-E35A5A0F0305}"/>
              </a:ext>
            </a:extLst>
          </p:cNvPr>
          <p:cNvPicPr>
            <a:picLocks noChangeAspect="1"/>
          </p:cNvPicPr>
          <p:nvPr/>
        </p:nvPicPr>
        <p:blipFill>
          <a:blip r:embed="rId4"/>
          <a:stretch>
            <a:fillRect/>
          </a:stretch>
        </p:blipFill>
        <p:spPr>
          <a:xfrm>
            <a:off x="7399502" y="1184909"/>
            <a:ext cx="4258684" cy="2756315"/>
          </a:xfrm>
          <a:prstGeom prst="rect">
            <a:avLst/>
          </a:prstGeom>
        </p:spPr>
      </p:pic>
      <p:sp>
        <p:nvSpPr>
          <p:cNvPr id="13" name="矩形 12">
            <a:extLst>
              <a:ext uri="{FF2B5EF4-FFF2-40B4-BE49-F238E27FC236}">
                <a16:creationId xmlns:a16="http://schemas.microsoft.com/office/drawing/2014/main" id="{D9760236-E008-E9D1-23F6-662D0D5DC16F}"/>
              </a:ext>
            </a:extLst>
          </p:cNvPr>
          <p:cNvSpPr/>
          <p:nvPr/>
        </p:nvSpPr>
        <p:spPr>
          <a:xfrm>
            <a:off x="1018800" y="1688124"/>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3189E76-8A67-F14E-EC8E-918EA1FDF2C1}"/>
              </a:ext>
            </a:extLst>
          </p:cNvPr>
          <p:cNvSpPr/>
          <p:nvPr/>
        </p:nvSpPr>
        <p:spPr>
          <a:xfrm>
            <a:off x="1018799" y="2813538"/>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C58528A-F5E6-2030-FD3E-EE98092CF1E7}"/>
              </a:ext>
            </a:extLst>
          </p:cNvPr>
          <p:cNvSpPr/>
          <p:nvPr/>
        </p:nvSpPr>
        <p:spPr>
          <a:xfrm>
            <a:off x="1018798" y="3938952"/>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30855DC-04C9-C752-0D4F-793EA426B955}"/>
              </a:ext>
            </a:extLst>
          </p:cNvPr>
          <p:cNvSpPr/>
          <p:nvPr/>
        </p:nvSpPr>
        <p:spPr>
          <a:xfrm>
            <a:off x="1018797" y="5064366"/>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57DAE15-46E0-8DC7-BEFF-87C2A34F5FC5}"/>
              </a:ext>
            </a:extLst>
          </p:cNvPr>
          <p:cNvSpPr txBox="1"/>
          <p:nvPr/>
        </p:nvSpPr>
        <p:spPr>
          <a:xfrm>
            <a:off x="1244543" y="211686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Reference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5BA8E031-2913-459F-A8E8-EB327AD78102}"/>
              </a:ext>
            </a:extLst>
          </p:cNvPr>
          <p:cNvSpPr txBox="1"/>
          <p:nvPr/>
        </p:nvSpPr>
        <p:spPr>
          <a:xfrm>
            <a:off x="1400699" y="4355326"/>
            <a:ext cx="2443345"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A53AB04D-28F2-14AF-6501-BECE03C53BE6}"/>
              </a:ext>
            </a:extLst>
          </p:cNvPr>
          <p:cNvSpPr txBox="1"/>
          <p:nvPr/>
        </p:nvSpPr>
        <p:spPr>
          <a:xfrm>
            <a:off x="1414284" y="5457796"/>
            <a:ext cx="1469593" cy="338554"/>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Output file</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4410B358-BFCF-1E52-C11E-F758F9E0D620}"/>
              </a:ext>
            </a:extLst>
          </p:cNvPr>
          <p:cNvSpPr txBox="1"/>
          <p:nvPr/>
        </p:nvSpPr>
        <p:spPr>
          <a:xfrm>
            <a:off x="1293833" y="3218900"/>
            <a:ext cx="242927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Query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8" name="图片 27">
            <a:extLst>
              <a:ext uri="{FF2B5EF4-FFF2-40B4-BE49-F238E27FC236}">
                <a16:creationId xmlns:a16="http://schemas.microsoft.com/office/drawing/2014/main" id="{C2351DC1-3484-BA2F-15DD-55FBA9A00CB8}"/>
              </a:ext>
            </a:extLst>
          </p:cNvPr>
          <p:cNvPicPr>
            <a:picLocks noChangeAspect="1"/>
          </p:cNvPicPr>
          <p:nvPr/>
        </p:nvPicPr>
        <p:blipFill>
          <a:blip r:embed="rId5"/>
          <a:stretch>
            <a:fillRect/>
          </a:stretch>
        </p:blipFill>
        <p:spPr>
          <a:xfrm>
            <a:off x="5213461" y="2526477"/>
            <a:ext cx="676369" cy="200053"/>
          </a:xfrm>
          <a:prstGeom prst="rect">
            <a:avLst/>
          </a:prstGeom>
        </p:spPr>
      </p:pic>
      <p:sp>
        <p:nvSpPr>
          <p:cNvPr id="29" name="文本框 28">
            <a:extLst>
              <a:ext uri="{FF2B5EF4-FFF2-40B4-BE49-F238E27FC236}">
                <a16:creationId xmlns:a16="http://schemas.microsoft.com/office/drawing/2014/main" id="{E96B02BB-FEC9-65D4-0BF2-01075597DB83}"/>
              </a:ext>
            </a:extLst>
          </p:cNvPr>
          <p:cNvSpPr txBox="1"/>
          <p:nvPr/>
        </p:nvSpPr>
        <p:spPr>
          <a:xfrm>
            <a:off x="4079628" y="209996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FD9CDB04-1A2C-07C2-5A33-405E5511C8B7}"/>
              </a:ext>
            </a:extLst>
          </p:cNvPr>
          <p:cNvSpPr txBox="1"/>
          <p:nvPr/>
        </p:nvSpPr>
        <p:spPr>
          <a:xfrm>
            <a:off x="5243499" y="272653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C6403DFF-B5FC-774F-048A-B9C5F5ECD5BE}"/>
              </a:ext>
            </a:extLst>
          </p:cNvPr>
          <p:cNvSpPr txBox="1"/>
          <p:nvPr/>
        </p:nvSpPr>
        <p:spPr>
          <a:xfrm>
            <a:off x="4432768" y="3754286"/>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E value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8186B09C-EEA5-CBAB-4D35-FFC685319ADE}"/>
              </a:ext>
            </a:extLst>
          </p:cNvPr>
          <p:cNvSpPr txBox="1"/>
          <p:nvPr/>
        </p:nvSpPr>
        <p:spPr>
          <a:xfrm>
            <a:off x="4645934" y="524418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Output format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6" name="图片 35">
            <a:extLst>
              <a:ext uri="{FF2B5EF4-FFF2-40B4-BE49-F238E27FC236}">
                <a16:creationId xmlns:a16="http://schemas.microsoft.com/office/drawing/2014/main" id="{E4A7F6F5-D5D7-1B48-4F74-5EB6524136C7}"/>
              </a:ext>
            </a:extLst>
          </p:cNvPr>
          <p:cNvPicPr>
            <a:picLocks noChangeAspect="1"/>
          </p:cNvPicPr>
          <p:nvPr/>
        </p:nvPicPr>
        <p:blipFill>
          <a:blip r:embed="rId6"/>
          <a:stretch>
            <a:fillRect/>
          </a:stretch>
        </p:blipFill>
        <p:spPr>
          <a:xfrm>
            <a:off x="7399502" y="4536932"/>
            <a:ext cx="4376265" cy="1747300"/>
          </a:xfrm>
          <a:prstGeom prst="rect">
            <a:avLst/>
          </a:prstGeom>
        </p:spPr>
      </p:pic>
      <p:sp>
        <p:nvSpPr>
          <p:cNvPr id="9" name="文本框 8">
            <a:extLst>
              <a:ext uri="{FF2B5EF4-FFF2-40B4-BE49-F238E27FC236}">
                <a16:creationId xmlns:a16="http://schemas.microsoft.com/office/drawing/2014/main" id="{FF196CFA-1D57-1355-9FDA-8881CA26E174}"/>
              </a:ext>
            </a:extLst>
          </p:cNvPr>
          <p:cNvSpPr txBox="1"/>
          <p:nvPr/>
        </p:nvSpPr>
        <p:spPr>
          <a:xfrm>
            <a:off x="8092652" y="3506904"/>
            <a:ext cx="3683115" cy="923330"/>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needs to be prefixed (the prefix in the example is "target")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01492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7467-2667-02DB-2192-C664D08776E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B149712-97E7-8A87-3C02-6DA6B7E66B8F}"/>
              </a:ext>
            </a:extLst>
          </p:cNvPr>
          <p:cNvPicPr>
            <a:picLocks noChangeAspect="1"/>
          </p:cNvPicPr>
          <p:nvPr/>
        </p:nvPicPr>
        <p:blipFill>
          <a:blip r:embed="rId2"/>
          <a:stretch>
            <a:fillRect/>
          </a:stretch>
        </p:blipFill>
        <p:spPr>
          <a:xfrm>
            <a:off x="999210" y="1255249"/>
            <a:ext cx="6114873" cy="5363503"/>
          </a:xfrm>
          <a:prstGeom prst="rect">
            <a:avLst/>
          </a:prstGeom>
        </p:spPr>
      </p:pic>
      <p:sp>
        <p:nvSpPr>
          <p:cNvPr id="7" name="Text Box 65">
            <a:extLst>
              <a:ext uri="{FF2B5EF4-FFF2-40B4-BE49-F238E27FC236}">
                <a16:creationId xmlns:a16="http://schemas.microsoft.com/office/drawing/2014/main" id="{C821B847-00E6-0844-340B-67EBE8154F1F}"/>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B3CE754A-6527-9CF2-D3B1-52519693C053}"/>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B2913892-8CE4-64B9-ADC5-33A5F5217A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F6963DB0-3CA8-18B5-04D3-EA602A69E6AC}"/>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7EA072D5-42D7-9EA9-4CBD-EB0DE75CC5CF}"/>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D25D0C1E-2648-BE18-F50A-1B65B73B7E41}"/>
              </a:ext>
            </a:extLst>
          </p:cNvPr>
          <p:cNvSpPr txBox="1"/>
          <p:nvPr/>
        </p:nvSpPr>
        <p:spPr>
          <a:xfrm>
            <a:off x="380961" y="194341"/>
            <a:ext cx="6706883" cy="461665"/>
          </a:xfrm>
          <a:prstGeom prst="rect">
            <a:avLst/>
          </a:prstGeom>
          <a:noFill/>
        </p:spPr>
        <p:txBody>
          <a:bodyPr wrap="square">
            <a:spAutoFit/>
          </a:bodyPr>
          <a:lstStyle/>
          <a:p>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tBlastX</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6DD3249-CCAF-DC81-0006-7B736CE09376}"/>
              </a:ext>
            </a:extLst>
          </p:cNvPr>
          <p:cNvPicPr>
            <a:picLocks noChangeAspect="1"/>
          </p:cNvPicPr>
          <p:nvPr/>
        </p:nvPicPr>
        <p:blipFill>
          <a:blip r:embed="rId4"/>
          <a:stretch>
            <a:fillRect/>
          </a:stretch>
        </p:blipFill>
        <p:spPr>
          <a:xfrm>
            <a:off x="7399502" y="1184909"/>
            <a:ext cx="4258684" cy="2756315"/>
          </a:xfrm>
          <a:prstGeom prst="rect">
            <a:avLst/>
          </a:prstGeom>
        </p:spPr>
      </p:pic>
      <p:sp>
        <p:nvSpPr>
          <p:cNvPr id="13" name="矩形 12">
            <a:extLst>
              <a:ext uri="{FF2B5EF4-FFF2-40B4-BE49-F238E27FC236}">
                <a16:creationId xmlns:a16="http://schemas.microsoft.com/office/drawing/2014/main" id="{2C9D7973-5B7B-2F26-7D01-A80C65BC2DD0}"/>
              </a:ext>
            </a:extLst>
          </p:cNvPr>
          <p:cNvSpPr/>
          <p:nvPr/>
        </p:nvSpPr>
        <p:spPr>
          <a:xfrm>
            <a:off x="1018800" y="1688124"/>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DE19CDE-EF20-212F-82C4-A38961A356D3}"/>
              </a:ext>
            </a:extLst>
          </p:cNvPr>
          <p:cNvSpPr/>
          <p:nvPr/>
        </p:nvSpPr>
        <p:spPr>
          <a:xfrm>
            <a:off x="1018799" y="2813538"/>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AB2BCA2-7601-C2F8-4D5F-D2EAC2ED7233}"/>
              </a:ext>
            </a:extLst>
          </p:cNvPr>
          <p:cNvSpPr/>
          <p:nvPr/>
        </p:nvSpPr>
        <p:spPr>
          <a:xfrm>
            <a:off x="1018798" y="3938952"/>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FFFCB51-B46C-9EE5-DD78-9B5154BB5207}"/>
              </a:ext>
            </a:extLst>
          </p:cNvPr>
          <p:cNvSpPr/>
          <p:nvPr/>
        </p:nvSpPr>
        <p:spPr>
          <a:xfrm>
            <a:off x="1018797" y="5064366"/>
            <a:ext cx="3060831" cy="11254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F359236D-7D7A-E402-F403-6F0D2797058A}"/>
              </a:ext>
            </a:extLst>
          </p:cNvPr>
          <p:cNvSpPr txBox="1"/>
          <p:nvPr/>
        </p:nvSpPr>
        <p:spPr>
          <a:xfrm>
            <a:off x="1244543" y="211686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Reference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B5CD3008-D38E-606B-D6E9-2136176E61A5}"/>
              </a:ext>
            </a:extLst>
          </p:cNvPr>
          <p:cNvSpPr txBox="1"/>
          <p:nvPr/>
        </p:nvSpPr>
        <p:spPr>
          <a:xfrm>
            <a:off x="1400699" y="4355326"/>
            <a:ext cx="2443345"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6C5326EA-90DF-DDAF-0BA3-68CBF4495768}"/>
              </a:ext>
            </a:extLst>
          </p:cNvPr>
          <p:cNvSpPr txBox="1"/>
          <p:nvPr/>
        </p:nvSpPr>
        <p:spPr>
          <a:xfrm>
            <a:off x="1414284" y="5457796"/>
            <a:ext cx="1469593" cy="338554"/>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Output file</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58CF372-758F-9FA8-63B6-1812FB501F68}"/>
              </a:ext>
            </a:extLst>
          </p:cNvPr>
          <p:cNvSpPr txBox="1"/>
          <p:nvPr/>
        </p:nvSpPr>
        <p:spPr>
          <a:xfrm>
            <a:off x="1293833" y="3218900"/>
            <a:ext cx="2429277"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Query sequence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8" name="图片 27">
            <a:extLst>
              <a:ext uri="{FF2B5EF4-FFF2-40B4-BE49-F238E27FC236}">
                <a16:creationId xmlns:a16="http://schemas.microsoft.com/office/drawing/2014/main" id="{179AAB63-A95A-D752-0198-9D0ABF448863}"/>
              </a:ext>
            </a:extLst>
          </p:cNvPr>
          <p:cNvPicPr>
            <a:picLocks noChangeAspect="1"/>
          </p:cNvPicPr>
          <p:nvPr/>
        </p:nvPicPr>
        <p:blipFill>
          <a:blip r:embed="rId5"/>
          <a:stretch>
            <a:fillRect/>
          </a:stretch>
        </p:blipFill>
        <p:spPr>
          <a:xfrm>
            <a:off x="5213461" y="2526477"/>
            <a:ext cx="676369" cy="200053"/>
          </a:xfrm>
          <a:prstGeom prst="rect">
            <a:avLst/>
          </a:prstGeom>
        </p:spPr>
      </p:pic>
      <p:sp>
        <p:nvSpPr>
          <p:cNvPr id="29" name="文本框 28">
            <a:extLst>
              <a:ext uri="{FF2B5EF4-FFF2-40B4-BE49-F238E27FC236}">
                <a16:creationId xmlns:a16="http://schemas.microsoft.com/office/drawing/2014/main" id="{9006515E-0779-98B4-BBF7-BC7541360B79}"/>
              </a:ext>
            </a:extLst>
          </p:cNvPr>
          <p:cNvSpPr txBox="1"/>
          <p:nvPr/>
        </p:nvSpPr>
        <p:spPr>
          <a:xfrm>
            <a:off x="4079628" y="209996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Running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2E4A80C8-F7D7-FA02-849D-4B9252EE0786}"/>
              </a:ext>
            </a:extLst>
          </p:cNvPr>
          <p:cNvSpPr txBox="1"/>
          <p:nvPr/>
        </p:nvSpPr>
        <p:spPr>
          <a:xfrm>
            <a:off x="5243499" y="2726530"/>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Finished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0228EC72-49BC-9A4F-9BA4-655786553D1B}"/>
              </a:ext>
            </a:extLst>
          </p:cNvPr>
          <p:cNvSpPr txBox="1"/>
          <p:nvPr/>
        </p:nvSpPr>
        <p:spPr>
          <a:xfrm>
            <a:off x="4432768" y="3754286"/>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E value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0F072336-FF04-4619-8AFD-2BFF0C71DA61}"/>
              </a:ext>
            </a:extLst>
          </p:cNvPr>
          <p:cNvSpPr txBox="1"/>
          <p:nvPr/>
        </p:nvSpPr>
        <p:spPr>
          <a:xfrm>
            <a:off x="4645934" y="5244189"/>
            <a:ext cx="284915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Output format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6" name="图片 35">
            <a:extLst>
              <a:ext uri="{FF2B5EF4-FFF2-40B4-BE49-F238E27FC236}">
                <a16:creationId xmlns:a16="http://schemas.microsoft.com/office/drawing/2014/main" id="{4BB85882-A7A8-4354-536A-BF2E7AE985F7}"/>
              </a:ext>
            </a:extLst>
          </p:cNvPr>
          <p:cNvPicPr>
            <a:picLocks noChangeAspect="1"/>
          </p:cNvPicPr>
          <p:nvPr/>
        </p:nvPicPr>
        <p:blipFill>
          <a:blip r:embed="rId6"/>
          <a:stretch>
            <a:fillRect/>
          </a:stretch>
        </p:blipFill>
        <p:spPr>
          <a:xfrm>
            <a:off x="7399502" y="4536932"/>
            <a:ext cx="4376265" cy="1747300"/>
          </a:xfrm>
          <a:prstGeom prst="rect">
            <a:avLst/>
          </a:prstGeom>
        </p:spPr>
      </p:pic>
      <p:sp>
        <p:nvSpPr>
          <p:cNvPr id="9" name="文本框 8">
            <a:extLst>
              <a:ext uri="{FF2B5EF4-FFF2-40B4-BE49-F238E27FC236}">
                <a16:creationId xmlns:a16="http://schemas.microsoft.com/office/drawing/2014/main" id="{77DDD116-614D-92AC-41CB-D093F5162694}"/>
              </a:ext>
            </a:extLst>
          </p:cNvPr>
          <p:cNvSpPr txBox="1"/>
          <p:nvPr/>
        </p:nvSpPr>
        <p:spPr>
          <a:xfrm>
            <a:off x="8092652" y="3506904"/>
            <a:ext cx="3683115" cy="923330"/>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BLASTdb</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needs to be prefixed (the prefix in the example is "target")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86724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90760-B97A-EBD8-9421-6AAD9F680E1A}"/>
            </a:ext>
          </a:extLst>
        </p:cNvPr>
        <p:cNvGrpSpPr/>
        <p:nvPr/>
      </p:nvGrpSpPr>
      <p:grpSpPr>
        <a:xfrm>
          <a:off x="0" y="0"/>
          <a:ext cx="0" cy="0"/>
          <a:chOff x="0" y="0"/>
          <a:chExt cx="0" cy="0"/>
        </a:xfrm>
      </p:grpSpPr>
      <p:sp>
        <p:nvSpPr>
          <p:cNvPr id="7" name="Text Box 65">
            <a:extLst>
              <a:ext uri="{FF2B5EF4-FFF2-40B4-BE49-F238E27FC236}">
                <a16:creationId xmlns:a16="http://schemas.microsoft.com/office/drawing/2014/main" id="{91171BEE-A29A-6757-08F5-9122AFE6F574}"/>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C6D30CC0-89A1-E441-8CED-8D1033B4D445}"/>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2E4E1BE5-3A71-395B-69F3-92755302C0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1A2B8B3A-DFA4-30CE-250B-C3FEE69DE188}"/>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203ED672-4406-D977-26BA-CAE2ECA9BFA5}"/>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5D3EFA5D-84B0-BAF6-B608-BC98F96A838E}"/>
              </a:ext>
            </a:extLst>
          </p:cNvPr>
          <p:cNvSpPr txBox="1"/>
          <p:nvPr/>
        </p:nvSpPr>
        <p:spPr>
          <a:xfrm>
            <a:off x="380961" y="194341"/>
            <a:ext cx="670688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Alignment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Clustal</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example</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8A10E9F8-09C6-E0AA-9C8E-D2EEB59EA08D}"/>
              </a:ext>
            </a:extLst>
          </p:cNvPr>
          <p:cNvPicPr>
            <a:picLocks noChangeAspect="1"/>
          </p:cNvPicPr>
          <p:nvPr/>
        </p:nvPicPr>
        <p:blipFill>
          <a:blip r:embed="rId3"/>
          <a:stretch>
            <a:fillRect/>
          </a:stretch>
        </p:blipFill>
        <p:spPr>
          <a:xfrm>
            <a:off x="3902029" y="1448631"/>
            <a:ext cx="6371630" cy="4466492"/>
          </a:xfrm>
          <a:prstGeom prst="rect">
            <a:avLst/>
          </a:prstGeom>
        </p:spPr>
      </p:pic>
      <p:sp>
        <p:nvSpPr>
          <p:cNvPr id="15" name="矩形 14">
            <a:extLst>
              <a:ext uri="{FF2B5EF4-FFF2-40B4-BE49-F238E27FC236}">
                <a16:creationId xmlns:a16="http://schemas.microsoft.com/office/drawing/2014/main" id="{5915458A-1A09-7037-EB3D-9011B6C2A386}"/>
              </a:ext>
            </a:extLst>
          </p:cNvPr>
          <p:cNvSpPr/>
          <p:nvPr/>
        </p:nvSpPr>
        <p:spPr>
          <a:xfrm>
            <a:off x="3902029" y="2180492"/>
            <a:ext cx="3185815" cy="163185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E124D4C-58C7-2CF0-C6DD-67A51FBE2C32}"/>
              </a:ext>
            </a:extLst>
          </p:cNvPr>
          <p:cNvSpPr/>
          <p:nvPr/>
        </p:nvSpPr>
        <p:spPr>
          <a:xfrm>
            <a:off x="3902028" y="3812344"/>
            <a:ext cx="3185815" cy="15530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C1925B50-08FB-3B67-5718-67194B861004}"/>
              </a:ext>
            </a:extLst>
          </p:cNvPr>
          <p:cNvCxnSpPr>
            <a:cxnSpLocks/>
          </p:cNvCxnSpPr>
          <p:nvPr/>
        </p:nvCxnSpPr>
        <p:spPr>
          <a:xfrm flipH="1" flipV="1">
            <a:off x="3540876" y="2688847"/>
            <a:ext cx="644550" cy="25104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E7B178C-EB64-4756-9F4C-726819C2C39D}"/>
              </a:ext>
            </a:extLst>
          </p:cNvPr>
          <p:cNvSpPr txBox="1"/>
          <p:nvPr/>
        </p:nvSpPr>
        <p:spPr>
          <a:xfrm>
            <a:off x="1372805" y="2088682"/>
            <a:ext cx="2245826"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Put all sequences that need to be aligned into the same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file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A4FAE3FE-5EDD-978D-4F76-42E691EB0B5D}"/>
              </a:ext>
            </a:extLst>
          </p:cNvPr>
          <p:cNvSpPr txBox="1"/>
          <p:nvPr/>
        </p:nvSpPr>
        <p:spPr>
          <a:xfrm>
            <a:off x="1372805" y="3929062"/>
            <a:ext cx="224582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Output file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aln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58290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49BEC-DE13-D523-7B38-54B72B77EA40}"/>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7900FF17-211E-3D4B-88DF-340CF04A68EC}"/>
              </a:ext>
            </a:extLst>
          </p:cNvPr>
          <p:cNvPicPr>
            <a:picLocks noChangeAspect="1"/>
          </p:cNvPicPr>
          <p:nvPr/>
        </p:nvPicPr>
        <p:blipFill>
          <a:blip r:embed="rId2"/>
          <a:stretch>
            <a:fillRect/>
          </a:stretch>
        </p:blipFill>
        <p:spPr>
          <a:xfrm>
            <a:off x="4646134" y="1672644"/>
            <a:ext cx="6173061" cy="3934374"/>
          </a:xfrm>
          <a:prstGeom prst="rect">
            <a:avLst/>
          </a:prstGeom>
        </p:spPr>
      </p:pic>
      <p:sp>
        <p:nvSpPr>
          <p:cNvPr id="7" name="Text Box 65">
            <a:extLst>
              <a:ext uri="{FF2B5EF4-FFF2-40B4-BE49-F238E27FC236}">
                <a16:creationId xmlns:a16="http://schemas.microsoft.com/office/drawing/2014/main" id="{F5A5E3F9-F979-D675-51A8-CC7384A7AB69}"/>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22E29F80-2F7F-C067-F3E3-A96A6425B01D}"/>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2B14B21A-3203-72F8-AA3F-3E9C195CCD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9E772076-E5B7-2192-5E1E-534902150EE2}"/>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3A98E7A1-3A9D-2664-C359-E1D7E09A3B6F}"/>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1FDB726A-6C9A-41EF-9574-638F36097DD8}"/>
              </a:ext>
            </a:extLst>
          </p:cNvPr>
          <p:cNvSpPr txBox="1"/>
          <p:nvPr/>
        </p:nvSpPr>
        <p:spPr>
          <a:xfrm>
            <a:off x="380961" y="194341"/>
            <a:ext cx="670688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Build Tree -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Fasttree</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example</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CF8941EE-9256-0F19-3F91-A41E96069D93}"/>
              </a:ext>
            </a:extLst>
          </p:cNvPr>
          <p:cNvSpPr/>
          <p:nvPr/>
        </p:nvSpPr>
        <p:spPr>
          <a:xfrm>
            <a:off x="4646134" y="2278782"/>
            <a:ext cx="3096095" cy="134780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051CBDF-BEDC-9730-45C0-98DD073B2104}"/>
              </a:ext>
            </a:extLst>
          </p:cNvPr>
          <p:cNvSpPr/>
          <p:nvPr/>
        </p:nvSpPr>
        <p:spPr>
          <a:xfrm>
            <a:off x="7742230" y="2278782"/>
            <a:ext cx="3076966" cy="134780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CF0196FD-2DB1-3E99-C9A2-8208D113AA2A}"/>
              </a:ext>
            </a:extLst>
          </p:cNvPr>
          <p:cNvCxnSpPr>
            <a:cxnSpLocks/>
          </p:cNvCxnSpPr>
          <p:nvPr/>
        </p:nvCxnSpPr>
        <p:spPr>
          <a:xfrm flipH="1" flipV="1">
            <a:off x="4262128" y="2721696"/>
            <a:ext cx="644550" cy="25104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49FA32E-C00B-4508-88E8-08534E6FF0BC}"/>
              </a:ext>
            </a:extLst>
          </p:cNvPr>
          <p:cNvSpPr txBox="1"/>
          <p:nvPr/>
        </p:nvSpPr>
        <p:spPr>
          <a:xfrm>
            <a:off x="1372805" y="2088682"/>
            <a:ext cx="2245826"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Put all sequences that need to be aligned into the same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fasta</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file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B104BFE2-D05B-FB81-ABC1-034F7D1C02B9}"/>
              </a:ext>
            </a:extLst>
          </p:cNvPr>
          <p:cNvSpPr txBox="1"/>
          <p:nvPr/>
        </p:nvSpPr>
        <p:spPr>
          <a:xfrm>
            <a:off x="7949689" y="1184909"/>
            <a:ext cx="224582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Output tree file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nwk</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11" name="直接箭头连接符 10">
            <a:extLst>
              <a:ext uri="{FF2B5EF4-FFF2-40B4-BE49-F238E27FC236}">
                <a16:creationId xmlns:a16="http://schemas.microsoft.com/office/drawing/2014/main" id="{4EEBC9E4-7080-BE5D-E46B-65D552D38FD4}"/>
              </a:ext>
            </a:extLst>
          </p:cNvPr>
          <p:cNvCxnSpPr>
            <a:cxnSpLocks/>
            <a:endCxn id="27" idx="2"/>
          </p:cNvCxnSpPr>
          <p:nvPr/>
        </p:nvCxnSpPr>
        <p:spPr>
          <a:xfrm flipV="1">
            <a:off x="9072602" y="1554241"/>
            <a:ext cx="0" cy="56239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1F55CAB-C924-87BE-C2BC-113236E302F9}"/>
              </a:ext>
            </a:extLst>
          </p:cNvPr>
          <p:cNvSpPr/>
          <p:nvPr/>
        </p:nvSpPr>
        <p:spPr>
          <a:xfrm>
            <a:off x="4646133" y="3626586"/>
            <a:ext cx="6173061" cy="91888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1D62908-8FAA-21A2-C675-44B3FAB84539}"/>
              </a:ext>
            </a:extLst>
          </p:cNvPr>
          <p:cNvSpPr txBox="1"/>
          <p:nvPr/>
        </p:nvSpPr>
        <p:spPr>
          <a:xfrm>
            <a:off x="364654" y="4610293"/>
            <a:ext cx="4262128" cy="1754326"/>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Different construction models, divided into nucleic acids and proteins:</a:t>
            </a: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GTR: General Time Reversible Model</a:t>
            </a: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LG: Le and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Gascuel</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WAG: Whelan &amp; Goldman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F41C7A8D-CF1A-D178-40FE-EBAA41B19E8F}"/>
              </a:ext>
            </a:extLst>
          </p:cNvPr>
          <p:cNvCxnSpPr>
            <a:cxnSpLocks/>
          </p:cNvCxnSpPr>
          <p:nvPr/>
        </p:nvCxnSpPr>
        <p:spPr>
          <a:xfrm flipH="1">
            <a:off x="4131855" y="4294025"/>
            <a:ext cx="598871" cy="25144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619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26C3E-5290-6F47-E833-A9B3207D195C}"/>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3358284D-D9C3-477A-C204-5C1E998AF6CB}"/>
              </a:ext>
            </a:extLst>
          </p:cNvPr>
          <p:cNvPicPr>
            <a:picLocks noChangeAspect="1"/>
          </p:cNvPicPr>
          <p:nvPr/>
        </p:nvPicPr>
        <p:blipFill>
          <a:blip r:embed="rId2"/>
          <a:stretch>
            <a:fillRect/>
          </a:stretch>
        </p:blipFill>
        <p:spPr>
          <a:xfrm>
            <a:off x="2800494" y="1156958"/>
            <a:ext cx="6420746" cy="5296639"/>
          </a:xfrm>
          <a:prstGeom prst="rect">
            <a:avLst/>
          </a:prstGeom>
        </p:spPr>
      </p:pic>
      <p:sp>
        <p:nvSpPr>
          <p:cNvPr id="7" name="Text Box 65">
            <a:extLst>
              <a:ext uri="{FF2B5EF4-FFF2-40B4-BE49-F238E27FC236}">
                <a16:creationId xmlns:a16="http://schemas.microsoft.com/office/drawing/2014/main" id="{487C4AC9-34ED-19B4-BDAB-A3BE0D9DE754}"/>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28A8782F-8FA6-AADD-01C6-ACC604F09D4D}"/>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F7D582BD-8C04-684D-37CD-1F0E27570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A46107F7-7AA3-BA03-C47B-D29C2CB8B68E}"/>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02F470B5-4240-D1E2-D730-6EF4810646C7}"/>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7E1CE4D5-99F6-5C05-8545-9EE36EC872CE}"/>
              </a:ext>
            </a:extLst>
          </p:cNvPr>
          <p:cNvSpPr txBox="1"/>
          <p:nvPr/>
        </p:nvSpPr>
        <p:spPr>
          <a:xfrm>
            <a:off x="380961" y="194341"/>
            <a:ext cx="670688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Peptides activity</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2C0A8DD6-2A4D-1BD8-9D5D-A4B623E748B6}"/>
              </a:ext>
            </a:extLst>
          </p:cNvPr>
          <p:cNvSpPr/>
          <p:nvPr/>
        </p:nvSpPr>
        <p:spPr>
          <a:xfrm>
            <a:off x="2781446" y="1804215"/>
            <a:ext cx="3229421" cy="157223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7B10017-9D09-0BEF-B07B-9DAAA4481F33}"/>
              </a:ext>
            </a:extLst>
          </p:cNvPr>
          <p:cNvSpPr/>
          <p:nvPr/>
        </p:nvSpPr>
        <p:spPr>
          <a:xfrm>
            <a:off x="6010866" y="1804215"/>
            <a:ext cx="3210373" cy="320209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866E0BD5-E859-D729-2D22-B243FC9ACC3E}"/>
              </a:ext>
            </a:extLst>
          </p:cNvPr>
          <p:cNvCxnSpPr>
            <a:cxnSpLocks/>
          </p:cNvCxnSpPr>
          <p:nvPr/>
        </p:nvCxnSpPr>
        <p:spPr>
          <a:xfrm flipH="1" flipV="1">
            <a:off x="2498035" y="2590332"/>
            <a:ext cx="530398" cy="20109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16DB683-E0E6-8AF5-4DD8-645DA5DAA3D6}"/>
              </a:ext>
            </a:extLst>
          </p:cNvPr>
          <p:cNvSpPr txBox="1"/>
          <p:nvPr/>
        </p:nvSpPr>
        <p:spPr>
          <a:xfrm>
            <a:off x="554668" y="2080302"/>
            <a:ext cx="224582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Protein sequence (fa)</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BD0A6AD4-8BDF-689F-2D7A-A76255691BF4}"/>
              </a:ext>
            </a:extLst>
          </p:cNvPr>
          <p:cNvCxnSpPr>
            <a:cxnSpLocks/>
          </p:cNvCxnSpPr>
          <p:nvPr/>
        </p:nvCxnSpPr>
        <p:spPr>
          <a:xfrm>
            <a:off x="8762943" y="3114828"/>
            <a:ext cx="691503"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9C3E39A-D0B9-CEC6-99E5-AEECED729806}"/>
              </a:ext>
            </a:extLst>
          </p:cNvPr>
          <p:cNvSpPr/>
          <p:nvPr/>
        </p:nvSpPr>
        <p:spPr>
          <a:xfrm>
            <a:off x="2781446" y="3372710"/>
            <a:ext cx="3229421" cy="163359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8B5A57D-C6CF-7652-19E9-ABFCFCE6B4CB}"/>
              </a:ext>
            </a:extLst>
          </p:cNvPr>
          <p:cNvSpPr txBox="1"/>
          <p:nvPr/>
        </p:nvSpPr>
        <p:spPr>
          <a:xfrm>
            <a:off x="943942" y="4352311"/>
            <a:ext cx="185655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Output table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CBC00BB2-2685-43E0-BA03-E512F1DD1453}"/>
              </a:ext>
            </a:extLst>
          </p:cNvPr>
          <p:cNvCxnSpPr>
            <a:cxnSpLocks/>
          </p:cNvCxnSpPr>
          <p:nvPr/>
        </p:nvCxnSpPr>
        <p:spPr>
          <a:xfrm flipH="1">
            <a:off x="2498035" y="4451121"/>
            <a:ext cx="569199" cy="11326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C2DB0EA-B0E7-1CE7-181C-873E23907E0D}"/>
              </a:ext>
            </a:extLst>
          </p:cNvPr>
          <p:cNvSpPr txBox="1"/>
          <p:nvPr/>
        </p:nvSpPr>
        <p:spPr>
          <a:xfrm>
            <a:off x="9454446" y="2030870"/>
            <a:ext cx="2557710" cy="2308324"/>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The result table shows that the first column is the protein ID, the second column is the sequence, and the third column is the activity score (0-1). A score close to 1 indicates better activity</a:t>
            </a:r>
          </a:p>
        </p:txBody>
      </p:sp>
    </p:spTree>
    <p:extLst>
      <p:ext uri="{BB962C8B-B14F-4D97-AF65-F5344CB8AC3E}">
        <p14:creationId xmlns:p14="http://schemas.microsoft.com/office/powerpoint/2010/main" val="954236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4517E-35D8-E358-04F0-FC4353330D76}"/>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222B402C-2D39-B76D-5DA1-C21D06397366}"/>
              </a:ext>
            </a:extLst>
          </p:cNvPr>
          <p:cNvPicPr>
            <a:picLocks noChangeAspect="1"/>
          </p:cNvPicPr>
          <p:nvPr/>
        </p:nvPicPr>
        <p:blipFill>
          <a:blip r:embed="rId2"/>
          <a:stretch>
            <a:fillRect/>
          </a:stretch>
        </p:blipFill>
        <p:spPr>
          <a:xfrm>
            <a:off x="2814118" y="1184909"/>
            <a:ext cx="6449325" cy="5325218"/>
          </a:xfrm>
          <a:prstGeom prst="rect">
            <a:avLst/>
          </a:prstGeom>
        </p:spPr>
      </p:pic>
      <p:sp>
        <p:nvSpPr>
          <p:cNvPr id="7" name="Text Box 65">
            <a:extLst>
              <a:ext uri="{FF2B5EF4-FFF2-40B4-BE49-F238E27FC236}">
                <a16:creationId xmlns:a16="http://schemas.microsoft.com/office/drawing/2014/main" id="{A1CAF90B-3F2E-0808-41A7-4EE3E6B424AB}"/>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GB" sz="2800" dirty="0">
              <a:latin typeface="黑体" panose="02010609060101010101" charset="-122"/>
              <a:ea typeface="黑体" panose="02010609060101010101" charset="-122"/>
            </a:endParaRPr>
          </a:p>
        </p:txBody>
      </p:sp>
      <p:grpSp>
        <p:nvGrpSpPr>
          <p:cNvPr id="8" name="组合 7">
            <a:extLst>
              <a:ext uri="{FF2B5EF4-FFF2-40B4-BE49-F238E27FC236}">
                <a16:creationId xmlns:a16="http://schemas.microsoft.com/office/drawing/2014/main" id="{C7DD1087-66A7-8E95-8DE9-FE3A73944FD7}"/>
              </a:ext>
            </a:extLst>
          </p:cNvPr>
          <p:cNvGrpSpPr/>
          <p:nvPr/>
        </p:nvGrpSpPr>
        <p:grpSpPr>
          <a:xfrm>
            <a:off x="11027415" y="40004"/>
            <a:ext cx="984741" cy="1144905"/>
            <a:chOff x="1495425" y="1654782"/>
            <a:chExt cx="1331306" cy="1531330"/>
          </a:xfrm>
        </p:grpSpPr>
        <p:pic>
          <p:nvPicPr>
            <p:cNvPr id="10" name="Picture 2" descr="华中农业大学logo图片_企业LOGO标志_标志图标_图行天下图库">
              <a:extLst>
                <a:ext uri="{FF2B5EF4-FFF2-40B4-BE49-F238E27FC236}">
                  <a16:creationId xmlns:a16="http://schemas.microsoft.com/office/drawing/2014/main" id="{885AEC81-F623-0FEC-E245-A34830F2C3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19">
              <a:extLst>
                <a:ext uri="{FF2B5EF4-FFF2-40B4-BE49-F238E27FC236}">
                  <a16:creationId xmlns:a16="http://schemas.microsoft.com/office/drawing/2014/main" id="{FE1BE7ED-E2C3-B557-E4D0-21BD4C8FDE2E}"/>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Straight Connector 52">
            <a:extLst>
              <a:ext uri="{FF2B5EF4-FFF2-40B4-BE49-F238E27FC236}">
                <a16:creationId xmlns:a16="http://schemas.microsoft.com/office/drawing/2014/main" id="{F8F16E15-24DC-94AF-A9DA-AAB1AE789C5F}"/>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F4B26C20-49FC-767D-A5CA-1BE95D68B78E}"/>
              </a:ext>
            </a:extLst>
          </p:cNvPr>
          <p:cNvSpPr txBox="1"/>
          <p:nvPr/>
        </p:nvSpPr>
        <p:spPr>
          <a:xfrm>
            <a:off x="380961" y="194341"/>
            <a:ext cx="6706883" cy="461665"/>
          </a:xfrm>
          <a:prstGeom prst="rect">
            <a:avLst/>
          </a:prstGeom>
          <a:noFill/>
        </p:spPr>
        <p:txBody>
          <a:bodyPr wrap="square">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Lysins activity</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8E165F0B-5609-284A-F2CE-E1E7C9EE94DE}"/>
              </a:ext>
            </a:extLst>
          </p:cNvPr>
          <p:cNvSpPr/>
          <p:nvPr/>
        </p:nvSpPr>
        <p:spPr>
          <a:xfrm>
            <a:off x="2781446" y="1804215"/>
            <a:ext cx="3229421" cy="157223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982E452-9A0C-9F44-DA1B-BD41F26A80D9}"/>
              </a:ext>
            </a:extLst>
          </p:cNvPr>
          <p:cNvSpPr/>
          <p:nvPr/>
        </p:nvSpPr>
        <p:spPr>
          <a:xfrm>
            <a:off x="6010866" y="1804215"/>
            <a:ext cx="3210373" cy="320209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1EB4752-D1A3-52AE-E944-C8FC6B84C138}"/>
              </a:ext>
            </a:extLst>
          </p:cNvPr>
          <p:cNvCxnSpPr>
            <a:cxnSpLocks/>
          </p:cNvCxnSpPr>
          <p:nvPr/>
        </p:nvCxnSpPr>
        <p:spPr>
          <a:xfrm flipH="1" flipV="1">
            <a:off x="2498035" y="2590332"/>
            <a:ext cx="530398" cy="20109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B3B6E78-168F-6589-445D-85420E36B824}"/>
              </a:ext>
            </a:extLst>
          </p:cNvPr>
          <p:cNvSpPr txBox="1"/>
          <p:nvPr/>
        </p:nvSpPr>
        <p:spPr>
          <a:xfrm>
            <a:off x="422603" y="2121233"/>
            <a:ext cx="2245826"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Protein sequence (fa, without AA: </a:t>
            </a:r>
            <a:r>
              <a:rPr lang="pl-PL" altLang="zh-CN" dirty="0">
                <a:latin typeface="Times New Roman" panose="02020603050405020304" pitchFamily="18" charset="0"/>
                <a:ea typeface="宋体" panose="02010600030101010101" pitchFamily="2" charset="-122"/>
                <a:cs typeface="Times New Roman" panose="02020603050405020304" pitchFamily="18" charset="0"/>
              </a:rPr>
              <a:t>"B","Z","J","O","U","X",'*'</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57D07539-BB9E-5A3F-CE5D-CD8A72CB0DFA}"/>
              </a:ext>
            </a:extLst>
          </p:cNvPr>
          <p:cNvCxnSpPr>
            <a:cxnSpLocks/>
          </p:cNvCxnSpPr>
          <p:nvPr/>
        </p:nvCxnSpPr>
        <p:spPr>
          <a:xfrm>
            <a:off x="8762943" y="3114828"/>
            <a:ext cx="691503"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505D6523-8D99-EA7D-791D-DF9E28BC0E1C}"/>
              </a:ext>
            </a:extLst>
          </p:cNvPr>
          <p:cNvSpPr/>
          <p:nvPr/>
        </p:nvSpPr>
        <p:spPr>
          <a:xfrm>
            <a:off x="2781446" y="3372710"/>
            <a:ext cx="3229421" cy="163359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D2E1F2C-47C9-E44B-2F3F-69DF009A928D}"/>
              </a:ext>
            </a:extLst>
          </p:cNvPr>
          <p:cNvSpPr txBox="1"/>
          <p:nvPr/>
        </p:nvSpPr>
        <p:spPr>
          <a:xfrm>
            <a:off x="943942" y="4352311"/>
            <a:ext cx="1856551"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Output table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A618C468-C4F8-26F8-860D-772E696C1DAD}"/>
              </a:ext>
            </a:extLst>
          </p:cNvPr>
          <p:cNvCxnSpPr>
            <a:cxnSpLocks/>
          </p:cNvCxnSpPr>
          <p:nvPr/>
        </p:nvCxnSpPr>
        <p:spPr>
          <a:xfrm flipH="1">
            <a:off x="2498035" y="4451121"/>
            <a:ext cx="569199" cy="11326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52995D8-F7CD-A775-9AA0-15E546EDE907}"/>
              </a:ext>
            </a:extLst>
          </p:cNvPr>
          <p:cNvSpPr txBox="1"/>
          <p:nvPr/>
        </p:nvSpPr>
        <p:spPr>
          <a:xfrm>
            <a:off x="9454446" y="2030870"/>
            <a:ext cx="2557710" cy="2308324"/>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The result table shows that the first column is the protein ID, the second column is the sequence, and the third column is the activity score (0-1). A score close to 1 indicates better activity</a:t>
            </a:r>
          </a:p>
        </p:txBody>
      </p:sp>
    </p:spTree>
    <p:extLst>
      <p:ext uri="{BB962C8B-B14F-4D97-AF65-F5344CB8AC3E}">
        <p14:creationId xmlns:p14="http://schemas.microsoft.com/office/powerpoint/2010/main" val="4187782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44A3-0BBA-E8ED-B2FA-F4C33712CBFD}"/>
            </a:ext>
          </a:extLst>
        </p:cNvPr>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B5F27EA3-57C3-5308-FFF7-D165AE178D64}"/>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7" name="Text Box 65">
            <a:extLst>
              <a:ext uri="{FF2B5EF4-FFF2-40B4-BE49-F238E27FC236}">
                <a16:creationId xmlns:a16="http://schemas.microsoft.com/office/drawing/2014/main" id="{BFA52312-5A87-65BD-8FA3-D82E935C864D}"/>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800" dirty="0" err="1">
                <a:latin typeface="Times New Roman" panose="02020603050405020304" pitchFamily="18" charset="0"/>
                <a:ea typeface="黑体" panose="02010609060101010101" charset="-122"/>
                <a:cs typeface="Times New Roman" panose="02020603050405020304" pitchFamily="18" charset="0"/>
              </a:rPr>
              <a:t>MicroWorldOmics</a:t>
            </a:r>
            <a:r>
              <a:rPr lang="en-US" altLang="zh-CN" sz="2800" dirty="0">
                <a:latin typeface="Times New Roman" panose="02020603050405020304" pitchFamily="18" charset="0"/>
                <a:ea typeface="黑体" panose="02010609060101010101" charset="-122"/>
                <a:cs typeface="Times New Roman" panose="02020603050405020304" pitchFamily="18" charset="0"/>
              </a:rPr>
              <a:t> main modules</a:t>
            </a:r>
            <a:endParaRPr lang="zh-CN" altLang="en-GB" sz="2800" dirty="0">
              <a:latin typeface="黑体" panose="02010609060101010101" charset="-122"/>
              <a:ea typeface="黑体" panose="02010609060101010101" charset="-122"/>
            </a:endParaRPr>
          </a:p>
        </p:txBody>
      </p:sp>
      <p:grpSp>
        <p:nvGrpSpPr>
          <p:cNvPr id="3" name="组合 2">
            <a:extLst>
              <a:ext uri="{FF2B5EF4-FFF2-40B4-BE49-F238E27FC236}">
                <a16:creationId xmlns:a16="http://schemas.microsoft.com/office/drawing/2014/main" id="{4EB42599-F1F3-62E8-29A3-B6E53A84189E}"/>
              </a:ext>
            </a:extLst>
          </p:cNvPr>
          <p:cNvGrpSpPr/>
          <p:nvPr/>
        </p:nvGrpSpPr>
        <p:grpSpPr>
          <a:xfrm>
            <a:off x="11027415" y="40004"/>
            <a:ext cx="984741" cy="1144905"/>
            <a:chOff x="1495425" y="1654782"/>
            <a:chExt cx="1331306" cy="1531330"/>
          </a:xfrm>
        </p:grpSpPr>
        <p:pic>
          <p:nvPicPr>
            <p:cNvPr id="4" name="Picture 2" descr="华中农业大学logo图片_企业LOGO标志_标志图标_图行天下图库">
              <a:extLst>
                <a:ext uri="{FF2B5EF4-FFF2-40B4-BE49-F238E27FC236}">
                  <a16:creationId xmlns:a16="http://schemas.microsoft.com/office/drawing/2014/main" id="{CA3974E0-6DEB-F0C8-F47B-DC7175063C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EDD3BC8A-5FE3-B85E-D33A-A1B2E03D27D5}"/>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 name="图片 8">
            <a:extLst>
              <a:ext uri="{FF2B5EF4-FFF2-40B4-BE49-F238E27FC236}">
                <a16:creationId xmlns:a16="http://schemas.microsoft.com/office/drawing/2014/main" id="{8FDB8658-5B5F-E4C8-C3A7-3DC45DE57632}"/>
              </a:ext>
            </a:extLst>
          </p:cNvPr>
          <p:cNvPicPr>
            <a:picLocks noChangeAspect="1"/>
          </p:cNvPicPr>
          <p:nvPr/>
        </p:nvPicPr>
        <p:blipFill>
          <a:blip r:embed="rId3"/>
          <a:stretch>
            <a:fillRect/>
          </a:stretch>
        </p:blipFill>
        <p:spPr>
          <a:xfrm>
            <a:off x="1055231" y="995027"/>
            <a:ext cx="2548505" cy="2405552"/>
          </a:xfrm>
          <a:prstGeom prst="rect">
            <a:avLst/>
          </a:prstGeom>
        </p:spPr>
      </p:pic>
      <p:grpSp>
        <p:nvGrpSpPr>
          <p:cNvPr id="28" name="组合 27">
            <a:extLst>
              <a:ext uri="{FF2B5EF4-FFF2-40B4-BE49-F238E27FC236}">
                <a16:creationId xmlns:a16="http://schemas.microsoft.com/office/drawing/2014/main" id="{6CD50E80-6BE4-6E1E-719E-C3CFBAC2BA52}"/>
              </a:ext>
            </a:extLst>
          </p:cNvPr>
          <p:cNvGrpSpPr/>
          <p:nvPr/>
        </p:nvGrpSpPr>
        <p:grpSpPr>
          <a:xfrm>
            <a:off x="4451676" y="838200"/>
            <a:ext cx="2835918" cy="2469163"/>
            <a:chOff x="5884406" y="1769988"/>
            <a:chExt cx="3029491" cy="2539913"/>
          </a:xfrm>
        </p:grpSpPr>
        <p:pic>
          <p:nvPicPr>
            <p:cNvPr id="15" name="图片 14">
              <a:extLst>
                <a:ext uri="{FF2B5EF4-FFF2-40B4-BE49-F238E27FC236}">
                  <a16:creationId xmlns:a16="http://schemas.microsoft.com/office/drawing/2014/main" id="{5C3F3C80-1492-6F4B-8112-D62E6BECE207}"/>
                </a:ext>
              </a:extLst>
            </p:cNvPr>
            <p:cNvPicPr>
              <a:picLocks noChangeAspect="1"/>
            </p:cNvPicPr>
            <p:nvPr/>
          </p:nvPicPr>
          <p:blipFill>
            <a:blip r:embed="rId4"/>
            <a:stretch>
              <a:fillRect/>
            </a:stretch>
          </p:blipFill>
          <p:spPr>
            <a:xfrm>
              <a:off x="6096000" y="1941314"/>
              <a:ext cx="2817897" cy="2368587"/>
            </a:xfrm>
            <a:prstGeom prst="rect">
              <a:avLst/>
            </a:prstGeom>
          </p:spPr>
        </p:pic>
        <p:sp>
          <p:nvSpPr>
            <p:cNvPr id="23" name="矩形 22">
              <a:extLst>
                <a:ext uri="{FF2B5EF4-FFF2-40B4-BE49-F238E27FC236}">
                  <a16:creationId xmlns:a16="http://schemas.microsoft.com/office/drawing/2014/main" id="{FE92B8F6-D7FB-ADC1-844A-F97467FA4EF5}"/>
                </a:ext>
              </a:extLst>
            </p:cNvPr>
            <p:cNvSpPr/>
            <p:nvPr/>
          </p:nvSpPr>
          <p:spPr>
            <a:xfrm>
              <a:off x="5890355" y="1769988"/>
              <a:ext cx="411289" cy="342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D921C74-ECB0-65C6-5D7D-425C1118FB85}"/>
                </a:ext>
              </a:extLst>
            </p:cNvPr>
            <p:cNvSpPr/>
            <p:nvPr/>
          </p:nvSpPr>
          <p:spPr>
            <a:xfrm>
              <a:off x="5884406" y="3076832"/>
              <a:ext cx="411289" cy="171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DCAEAE77-D93B-7175-5217-9220F7D35EF6}"/>
                </a:ext>
              </a:extLst>
            </p:cNvPr>
            <p:cNvSpPr/>
            <p:nvPr/>
          </p:nvSpPr>
          <p:spPr>
            <a:xfrm>
              <a:off x="7351025" y="3098546"/>
              <a:ext cx="411289" cy="171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C94EE44-82F7-4A78-A1FB-A0D63E04639C}"/>
                </a:ext>
              </a:extLst>
            </p:cNvPr>
            <p:cNvSpPr/>
            <p:nvPr/>
          </p:nvSpPr>
          <p:spPr>
            <a:xfrm>
              <a:off x="7491661" y="1883036"/>
              <a:ext cx="311993" cy="2186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83140160-1C75-BB17-1F30-A591859B3CC1}"/>
              </a:ext>
            </a:extLst>
          </p:cNvPr>
          <p:cNvGrpSpPr/>
          <p:nvPr/>
        </p:nvGrpSpPr>
        <p:grpSpPr>
          <a:xfrm>
            <a:off x="821043" y="3685821"/>
            <a:ext cx="3016879" cy="2398114"/>
            <a:chOff x="1988331" y="4450882"/>
            <a:chExt cx="2787281" cy="2143276"/>
          </a:xfrm>
        </p:grpSpPr>
        <p:pic>
          <p:nvPicPr>
            <p:cNvPr id="22" name="图片 21">
              <a:extLst>
                <a:ext uri="{FF2B5EF4-FFF2-40B4-BE49-F238E27FC236}">
                  <a16:creationId xmlns:a16="http://schemas.microsoft.com/office/drawing/2014/main" id="{520C6546-E1F4-069D-04DD-F3B73BCCB99E}"/>
                </a:ext>
              </a:extLst>
            </p:cNvPr>
            <p:cNvPicPr>
              <a:picLocks noChangeAspect="1"/>
            </p:cNvPicPr>
            <p:nvPr/>
          </p:nvPicPr>
          <p:blipFill>
            <a:blip r:embed="rId5"/>
            <a:stretch>
              <a:fillRect/>
            </a:stretch>
          </p:blipFill>
          <p:spPr>
            <a:xfrm>
              <a:off x="2193977" y="4622208"/>
              <a:ext cx="2581635" cy="1971950"/>
            </a:xfrm>
            <a:prstGeom prst="rect">
              <a:avLst/>
            </a:prstGeom>
          </p:spPr>
        </p:pic>
        <p:sp>
          <p:nvSpPr>
            <p:cNvPr id="29" name="矩形 28">
              <a:extLst>
                <a:ext uri="{FF2B5EF4-FFF2-40B4-BE49-F238E27FC236}">
                  <a16:creationId xmlns:a16="http://schemas.microsoft.com/office/drawing/2014/main" id="{E19073DA-77E4-2F9B-F90D-10743BF31290}"/>
                </a:ext>
              </a:extLst>
            </p:cNvPr>
            <p:cNvSpPr/>
            <p:nvPr/>
          </p:nvSpPr>
          <p:spPr>
            <a:xfrm>
              <a:off x="1988331" y="4450882"/>
              <a:ext cx="411289" cy="342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 name="图片 31">
            <a:extLst>
              <a:ext uri="{FF2B5EF4-FFF2-40B4-BE49-F238E27FC236}">
                <a16:creationId xmlns:a16="http://schemas.microsoft.com/office/drawing/2014/main" id="{2755B650-ECE5-8ECE-C275-37543FCDDC61}"/>
              </a:ext>
            </a:extLst>
          </p:cNvPr>
          <p:cNvPicPr>
            <a:picLocks noChangeAspect="1"/>
          </p:cNvPicPr>
          <p:nvPr/>
        </p:nvPicPr>
        <p:blipFill>
          <a:blip r:embed="rId6"/>
          <a:stretch>
            <a:fillRect/>
          </a:stretch>
        </p:blipFill>
        <p:spPr>
          <a:xfrm>
            <a:off x="4704303" y="4041492"/>
            <a:ext cx="2611941" cy="2014720"/>
          </a:xfrm>
          <a:prstGeom prst="rect">
            <a:avLst/>
          </a:prstGeom>
        </p:spPr>
      </p:pic>
      <p:pic>
        <p:nvPicPr>
          <p:cNvPr id="34" name="图片 33">
            <a:extLst>
              <a:ext uri="{FF2B5EF4-FFF2-40B4-BE49-F238E27FC236}">
                <a16:creationId xmlns:a16="http://schemas.microsoft.com/office/drawing/2014/main" id="{B91B0D47-5519-4487-8730-9AC40EC2635A}"/>
              </a:ext>
            </a:extLst>
          </p:cNvPr>
          <p:cNvPicPr>
            <a:picLocks noChangeAspect="1"/>
          </p:cNvPicPr>
          <p:nvPr/>
        </p:nvPicPr>
        <p:blipFill>
          <a:blip r:embed="rId7"/>
          <a:stretch>
            <a:fillRect/>
          </a:stretch>
        </p:blipFill>
        <p:spPr>
          <a:xfrm>
            <a:off x="8637658" y="896776"/>
            <a:ext cx="2358825" cy="2450558"/>
          </a:xfrm>
          <a:prstGeom prst="rect">
            <a:avLst/>
          </a:prstGeom>
        </p:spPr>
      </p:pic>
      <p:pic>
        <p:nvPicPr>
          <p:cNvPr id="36" name="图片 35">
            <a:extLst>
              <a:ext uri="{FF2B5EF4-FFF2-40B4-BE49-F238E27FC236}">
                <a16:creationId xmlns:a16="http://schemas.microsoft.com/office/drawing/2014/main" id="{36C24B44-7B1F-E2CB-9BD5-B7D94B7DA4A4}"/>
              </a:ext>
            </a:extLst>
          </p:cNvPr>
          <p:cNvPicPr>
            <a:picLocks noChangeAspect="1"/>
          </p:cNvPicPr>
          <p:nvPr/>
        </p:nvPicPr>
        <p:blipFill>
          <a:blip r:embed="rId8"/>
          <a:stretch>
            <a:fillRect/>
          </a:stretch>
        </p:blipFill>
        <p:spPr>
          <a:xfrm>
            <a:off x="8238166" y="3826742"/>
            <a:ext cx="2661366" cy="2042443"/>
          </a:xfrm>
          <a:prstGeom prst="rect">
            <a:avLst/>
          </a:prstGeom>
        </p:spPr>
      </p:pic>
      <p:sp>
        <p:nvSpPr>
          <p:cNvPr id="37" name="Content Placeholder 19">
            <a:extLst>
              <a:ext uri="{FF2B5EF4-FFF2-40B4-BE49-F238E27FC236}">
                <a16:creationId xmlns:a16="http://schemas.microsoft.com/office/drawing/2014/main" id="{1FEA3AD6-B669-8BBD-7E0C-23AE75D2D529}"/>
              </a:ext>
            </a:extLst>
          </p:cNvPr>
          <p:cNvSpPr>
            <a:spLocks noGrp="1"/>
          </p:cNvSpPr>
          <p:nvPr/>
        </p:nvSpPr>
        <p:spPr>
          <a:xfrm>
            <a:off x="861571" y="3430455"/>
            <a:ext cx="2976351" cy="35159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600" dirty="0">
                <a:latin typeface="Times New Roman" panose="02020603050405020304" pitchFamily="18" charset="0"/>
                <a:ea typeface="黑体" panose="02010609060101010101" charset="-122"/>
                <a:cs typeface="Times New Roman" panose="02020603050405020304" pitchFamily="18" charset="0"/>
              </a:rPr>
              <a:t>Comprehensive analysis of phages</a:t>
            </a:r>
            <a:endParaRPr lang="zh-CN" altLang="en-US" sz="1600" dirty="0">
              <a:latin typeface="Times New Roman" panose="02020603050405020304" pitchFamily="18" charset="0"/>
              <a:ea typeface="黑体" panose="02010609060101010101" charset="-122"/>
              <a:cs typeface="Times New Roman" panose="02020603050405020304" pitchFamily="18" charset="0"/>
            </a:endParaRPr>
          </a:p>
        </p:txBody>
      </p:sp>
      <p:sp>
        <p:nvSpPr>
          <p:cNvPr id="38" name="Content Placeholder 19">
            <a:extLst>
              <a:ext uri="{FF2B5EF4-FFF2-40B4-BE49-F238E27FC236}">
                <a16:creationId xmlns:a16="http://schemas.microsoft.com/office/drawing/2014/main" id="{70266311-CF1C-7004-635C-852F80B79409}"/>
              </a:ext>
            </a:extLst>
          </p:cNvPr>
          <p:cNvSpPr>
            <a:spLocks noGrp="1"/>
          </p:cNvSpPr>
          <p:nvPr/>
        </p:nvSpPr>
        <p:spPr>
          <a:xfrm>
            <a:off x="4607464" y="3403447"/>
            <a:ext cx="2819248" cy="35035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600" dirty="0">
                <a:latin typeface="Times New Roman" panose="02020603050405020304" pitchFamily="18" charset="0"/>
                <a:ea typeface="黑体" panose="02010609060101010101" charset="-122"/>
                <a:cs typeface="Times New Roman" panose="02020603050405020304" pitchFamily="18" charset="0"/>
              </a:rPr>
              <a:t>Genomic analysis of bacteria/fungi</a:t>
            </a:r>
            <a:endParaRPr lang="zh-CN" altLang="en-US" sz="1600" dirty="0">
              <a:latin typeface="Times New Roman" panose="02020603050405020304" pitchFamily="18" charset="0"/>
              <a:ea typeface="黑体" panose="02010609060101010101" charset="-122"/>
              <a:cs typeface="Times New Roman" panose="02020603050405020304" pitchFamily="18" charset="0"/>
            </a:endParaRPr>
          </a:p>
        </p:txBody>
      </p:sp>
      <p:sp>
        <p:nvSpPr>
          <p:cNvPr id="39" name="Content Placeholder 19">
            <a:extLst>
              <a:ext uri="{FF2B5EF4-FFF2-40B4-BE49-F238E27FC236}">
                <a16:creationId xmlns:a16="http://schemas.microsoft.com/office/drawing/2014/main" id="{1456691D-0063-C3A5-CE46-E69E04FBCF4F}"/>
              </a:ext>
            </a:extLst>
          </p:cNvPr>
          <p:cNvSpPr>
            <a:spLocks noGrp="1"/>
          </p:cNvSpPr>
          <p:nvPr/>
        </p:nvSpPr>
        <p:spPr>
          <a:xfrm>
            <a:off x="1178584" y="6220420"/>
            <a:ext cx="2524381" cy="45751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600">
                <a:latin typeface="Times New Roman" panose="02020603050405020304" pitchFamily="18" charset="0"/>
                <a:ea typeface="黑体" panose="02010609060101010101" charset="-122"/>
                <a:cs typeface="Times New Roman" panose="02020603050405020304" pitchFamily="18" charset="0"/>
              </a:rPr>
              <a:t>Metagenomic/16s </a:t>
            </a:r>
            <a:r>
              <a:rPr lang="en-US" altLang="zh-CN" sz="1600" dirty="0">
                <a:latin typeface="Times New Roman" panose="02020603050405020304" pitchFamily="18" charset="0"/>
                <a:ea typeface="黑体" panose="02010609060101010101" charset="-122"/>
                <a:cs typeface="Times New Roman" panose="02020603050405020304" pitchFamily="18" charset="0"/>
              </a:rPr>
              <a:t>downstream analysis</a:t>
            </a:r>
            <a:endParaRPr lang="zh-CN" altLang="en-US" sz="1600" dirty="0">
              <a:latin typeface="Times New Roman" panose="02020603050405020304" pitchFamily="18" charset="0"/>
              <a:ea typeface="黑体" panose="02010609060101010101" charset="-122"/>
              <a:cs typeface="Times New Roman" panose="02020603050405020304" pitchFamily="18" charset="0"/>
            </a:endParaRPr>
          </a:p>
        </p:txBody>
      </p:sp>
      <p:sp>
        <p:nvSpPr>
          <p:cNvPr id="40" name="Content Placeholder 19">
            <a:extLst>
              <a:ext uri="{FF2B5EF4-FFF2-40B4-BE49-F238E27FC236}">
                <a16:creationId xmlns:a16="http://schemas.microsoft.com/office/drawing/2014/main" id="{A58A3B52-1A35-E08F-BE45-8A2F41CE768C}"/>
              </a:ext>
            </a:extLst>
          </p:cNvPr>
          <p:cNvSpPr>
            <a:spLocks noGrp="1"/>
          </p:cNvSpPr>
          <p:nvPr/>
        </p:nvSpPr>
        <p:spPr>
          <a:xfrm>
            <a:off x="4764037" y="6198833"/>
            <a:ext cx="2524381" cy="32441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600" dirty="0">
                <a:latin typeface="Times New Roman" panose="02020603050405020304" pitchFamily="18" charset="0"/>
                <a:ea typeface="黑体" panose="02010609060101010101" charset="-122"/>
                <a:cs typeface="Times New Roman" panose="02020603050405020304" pitchFamily="18" charset="0"/>
              </a:rPr>
              <a:t>Network construction</a:t>
            </a:r>
            <a:endParaRPr lang="zh-CN" altLang="en-US" sz="1600" dirty="0">
              <a:latin typeface="Times New Roman" panose="02020603050405020304" pitchFamily="18" charset="0"/>
              <a:ea typeface="黑体" panose="02010609060101010101" charset="-122"/>
              <a:cs typeface="Times New Roman" panose="02020603050405020304" pitchFamily="18" charset="0"/>
            </a:endParaRPr>
          </a:p>
        </p:txBody>
      </p:sp>
      <p:sp>
        <p:nvSpPr>
          <p:cNvPr id="41" name="Content Placeholder 19">
            <a:extLst>
              <a:ext uri="{FF2B5EF4-FFF2-40B4-BE49-F238E27FC236}">
                <a16:creationId xmlns:a16="http://schemas.microsoft.com/office/drawing/2014/main" id="{5C62128F-00A0-0C33-2E9B-3AE4D3B5A195}"/>
              </a:ext>
            </a:extLst>
          </p:cNvPr>
          <p:cNvSpPr>
            <a:spLocks noGrp="1"/>
          </p:cNvSpPr>
          <p:nvPr/>
        </p:nvSpPr>
        <p:spPr>
          <a:xfrm>
            <a:off x="8554879" y="6168110"/>
            <a:ext cx="2524381" cy="32441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600" dirty="0">
                <a:latin typeface="Times New Roman" panose="02020603050405020304" pitchFamily="18" charset="0"/>
                <a:ea typeface="黑体" panose="02010609060101010101" charset="-122"/>
                <a:cs typeface="Times New Roman" panose="02020603050405020304" pitchFamily="18" charset="0"/>
              </a:rPr>
              <a:t>Protein alignment/visualization</a:t>
            </a:r>
            <a:endParaRPr lang="zh-CN" altLang="en-US" sz="1600" dirty="0">
              <a:latin typeface="Times New Roman" panose="02020603050405020304" pitchFamily="18" charset="0"/>
              <a:ea typeface="黑体" panose="02010609060101010101" charset="-122"/>
              <a:cs typeface="Times New Roman" panose="02020603050405020304" pitchFamily="18" charset="0"/>
            </a:endParaRPr>
          </a:p>
        </p:txBody>
      </p:sp>
      <p:sp>
        <p:nvSpPr>
          <p:cNvPr id="42" name="Content Placeholder 19">
            <a:extLst>
              <a:ext uri="{FF2B5EF4-FFF2-40B4-BE49-F238E27FC236}">
                <a16:creationId xmlns:a16="http://schemas.microsoft.com/office/drawing/2014/main" id="{1FB4DAE0-D050-7E03-C5EE-A82F15F85ABD}"/>
              </a:ext>
            </a:extLst>
          </p:cNvPr>
          <p:cNvSpPr>
            <a:spLocks noGrp="1"/>
          </p:cNvSpPr>
          <p:nvPr/>
        </p:nvSpPr>
        <p:spPr>
          <a:xfrm>
            <a:off x="8554879" y="3433197"/>
            <a:ext cx="2524381" cy="32441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600" dirty="0">
                <a:latin typeface="Times New Roman" panose="02020603050405020304" pitchFamily="18" charset="0"/>
                <a:ea typeface="黑体" panose="02010609060101010101" charset="-122"/>
                <a:cs typeface="Times New Roman" panose="02020603050405020304" pitchFamily="18" charset="0"/>
              </a:rPr>
              <a:t>Chemical structure drawing</a:t>
            </a:r>
            <a:endParaRPr lang="zh-CN" altLang="en-US" sz="1600" dirty="0">
              <a:latin typeface="Times New Roman" panose="02020603050405020304" pitchFamily="18" charset="0"/>
              <a:ea typeface="黑体" panose="02010609060101010101" charset="-122"/>
              <a:cs typeface="Times New Roman" panose="02020603050405020304" pitchFamily="18" charset="0"/>
            </a:endParaRPr>
          </a:p>
        </p:txBody>
      </p:sp>
    </p:spTree>
    <p:extLst>
      <p:ext uri="{BB962C8B-B14F-4D97-AF65-F5344CB8AC3E}">
        <p14:creationId xmlns:p14="http://schemas.microsoft.com/office/powerpoint/2010/main" val="327786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09C86-8C04-8C1C-3B1A-7C18A5F5EA00}"/>
            </a:ext>
          </a:extLst>
        </p:cNvPr>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340CE6C4-2BB4-7580-657F-B7B6219A7D9C}"/>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7" name="Text Box 65">
            <a:extLst>
              <a:ext uri="{FF2B5EF4-FFF2-40B4-BE49-F238E27FC236}">
                <a16:creationId xmlns:a16="http://schemas.microsoft.com/office/drawing/2014/main" id="{384FFBCC-F9B4-3BE5-CFB5-690B2B4A5A0B}"/>
              </a:ext>
            </a:extLst>
          </p:cNvPr>
          <p:cNvSpPr txBox="1"/>
          <p:nvPr/>
        </p:nvSpPr>
        <p:spPr>
          <a:xfrm>
            <a:off x="179844" y="198120"/>
            <a:ext cx="7623811"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latin typeface="Times New Roman" panose="02020603050405020304" pitchFamily="18" charset="0"/>
                <a:ea typeface="黑体" panose="02010609060101010101" charset="-122"/>
                <a:cs typeface="Times New Roman" panose="02020603050405020304" pitchFamily="18" charset="0"/>
              </a:rPr>
              <a:t>MicroWorldOmics</a:t>
            </a:r>
            <a:r>
              <a:rPr lang="en-US" altLang="zh-CN" sz="2800" dirty="0">
                <a:latin typeface="Times New Roman" panose="02020603050405020304" pitchFamily="18" charset="0"/>
                <a:ea typeface="黑体" panose="02010609060101010101" charset="-122"/>
                <a:cs typeface="Times New Roman" panose="02020603050405020304" pitchFamily="18" charset="0"/>
              </a:rPr>
              <a:t> differential network</a:t>
            </a:r>
            <a:endParaRPr lang="zh-CN" altLang="en-GB" sz="2800" dirty="0">
              <a:latin typeface="黑体" panose="02010609060101010101" charset="-122"/>
              <a:ea typeface="黑体" panose="02010609060101010101" charset="-122"/>
            </a:endParaRPr>
          </a:p>
        </p:txBody>
      </p:sp>
      <p:grpSp>
        <p:nvGrpSpPr>
          <p:cNvPr id="3" name="组合 2">
            <a:extLst>
              <a:ext uri="{FF2B5EF4-FFF2-40B4-BE49-F238E27FC236}">
                <a16:creationId xmlns:a16="http://schemas.microsoft.com/office/drawing/2014/main" id="{314C4A5A-8A2F-AFC4-B4CC-D0D23E600B20}"/>
              </a:ext>
            </a:extLst>
          </p:cNvPr>
          <p:cNvGrpSpPr/>
          <p:nvPr/>
        </p:nvGrpSpPr>
        <p:grpSpPr>
          <a:xfrm>
            <a:off x="11027415" y="40004"/>
            <a:ext cx="984741" cy="1144905"/>
            <a:chOff x="1495425" y="1654782"/>
            <a:chExt cx="1331306" cy="1531330"/>
          </a:xfrm>
        </p:grpSpPr>
        <p:pic>
          <p:nvPicPr>
            <p:cNvPr id="4" name="Picture 2" descr="华中农业大学logo图片_企业LOGO标志_标志图标_图行天下图库">
              <a:extLst>
                <a:ext uri="{FF2B5EF4-FFF2-40B4-BE49-F238E27FC236}">
                  <a16:creationId xmlns:a16="http://schemas.microsoft.com/office/drawing/2014/main" id="{7E1C0E1E-1525-FE69-FF59-BBBB6B1849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88765F1A-E6FC-6D68-9426-BAA46B5EE9DE}"/>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a:extLst>
              <a:ext uri="{FF2B5EF4-FFF2-40B4-BE49-F238E27FC236}">
                <a16:creationId xmlns:a16="http://schemas.microsoft.com/office/drawing/2014/main" id="{73F9AE4E-B8B8-A461-7FED-2FEC30F317DD}"/>
              </a:ext>
            </a:extLst>
          </p:cNvPr>
          <p:cNvPicPr>
            <a:picLocks noChangeAspect="1"/>
          </p:cNvPicPr>
          <p:nvPr/>
        </p:nvPicPr>
        <p:blipFill>
          <a:blip r:embed="rId4"/>
          <a:stretch>
            <a:fillRect/>
          </a:stretch>
        </p:blipFill>
        <p:spPr>
          <a:xfrm>
            <a:off x="321053" y="1920594"/>
            <a:ext cx="5356494" cy="4163341"/>
          </a:xfrm>
          <a:prstGeom prst="rect">
            <a:avLst/>
          </a:prstGeom>
        </p:spPr>
      </p:pic>
      <p:grpSp>
        <p:nvGrpSpPr>
          <p:cNvPr id="16" name="组合 15">
            <a:extLst>
              <a:ext uri="{FF2B5EF4-FFF2-40B4-BE49-F238E27FC236}">
                <a16:creationId xmlns:a16="http://schemas.microsoft.com/office/drawing/2014/main" id="{1A85DF56-E16F-BDBE-A559-5B440D4DFF6E}"/>
              </a:ext>
            </a:extLst>
          </p:cNvPr>
          <p:cNvGrpSpPr/>
          <p:nvPr/>
        </p:nvGrpSpPr>
        <p:grpSpPr>
          <a:xfrm>
            <a:off x="6401914" y="1680828"/>
            <a:ext cx="5246136" cy="4470482"/>
            <a:chOff x="6514455" y="1708921"/>
            <a:chExt cx="5246136" cy="4470482"/>
          </a:xfrm>
        </p:grpSpPr>
        <p:pic>
          <p:nvPicPr>
            <p:cNvPr id="13" name="图片 12">
              <a:extLst>
                <a:ext uri="{FF2B5EF4-FFF2-40B4-BE49-F238E27FC236}">
                  <a16:creationId xmlns:a16="http://schemas.microsoft.com/office/drawing/2014/main" id="{BAC63B62-4FF6-260E-5B92-8B34B4D55073}"/>
                </a:ext>
              </a:extLst>
            </p:cNvPr>
            <p:cNvPicPr>
              <a:picLocks noChangeAspect="1"/>
            </p:cNvPicPr>
            <p:nvPr/>
          </p:nvPicPr>
          <p:blipFill>
            <a:blip r:embed="rId5"/>
            <a:stretch>
              <a:fillRect/>
            </a:stretch>
          </p:blipFill>
          <p:spPr>
            <a:xfrm>
              <a:off x="6514455" y="1729669"/>
              <a:ext cx="5246136" cy="4449734"/>
            </a:xfrm>
            <a:prstGeom prst="rect">
              <a:avLst/>
            </a:prstGeom>
          </p:spPr>
        </p:pic>
        <p:sp>
          <p:nvSpPr>
            <p:cNvPr id="14" name="矩形 13">
              <a:extLst>
                <a:ext uri="{FF2B5EF4-FFF2-40B4-BE49-F238E27FC236}">
                  <a16:creationId xmlns:a16="http://schemas.microsoft.com/office/drawing/2014/main" id="{C8C0077F-4006-FC2D-00BE-69C1096D3C74}"/>
                </a:ext>
              </a:extLst>
            </p:cNvPr>
            <p:cNvSpPr/>
            <p:nvPr/>
          </p:nvSpPr>
          <p:spPr>
            <a:xfrm>
              <a:off x="6780627" y="1708921"/>
              <a:ext cx="548640" cy="3548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38078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ACE76-71A7-E9A8-E1E9-757B30D3334C}"/>
            </a:ext>
          </a:extLst>
        </p:cNvPr>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D41281AF-BCA0-08CA-4541-CD5886DA71A2}"/>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7" name="Text Box 65">
            <a:extLst>
              <a:ext uri="{FF2B5EF4-FFF2-40B4-BE49-F238E27FC236}">
                <a16:creationId xmlns:a16="http://schemas.microsoft.com/office/drawing/2014/main" id="{701B35ED-6150-7874-CE57-2846D31B81C1}"/>
              </a:ext>
            </a:extLst>
          </p:cNvPr>
          <p:cNvSpPr txBox="1"/>
          <p:nvPr/>
        </p:nvSpPr>
        <p:spPr>
          <a:xfrm>
            <a:off x="179844" y="198120"/>
            <a:ext cx="9259578"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latin typeface="Times New Roman" panose="02020603050405020304" pitchFamily="18" charset="0"/>
                <a:ea typeface="黑体" panose="02010609060101010101" charset="-122"/>
                <a:cs typeface="Times New Roman" panose="02020603050405020304" pitchFamily="18" charset="0"/>
              </a:rPr>
              <a:t>MicroWorldOmics</a:t>
            </a:r>
            <a:r>
              <a:rPr lang="en-US" altLang="zh-CN" sz="2800" dirty="0">
                <a:latin typeface="Times New Roman" panose="02020603050405020304" pitchFamily="18" charset="0"/>
                <a:ea typeface="黑体" panose="02010609060101010101" charset="-122"/>
                <a:cs typeface="Times New Roman" panose="02020603050405020304" pitchFamily="18" charset="0"/>
              </a:rPr>
              <a:t> transplant deep learning algorithms</a:t>
            </a:r>
            <a:endParaRPr lang="zh-CN" altLang="en-GB" sz="2800" dirty="0">
              <a:latin typeface="黑体" panose="02010609060101010101" charset="-122"/>
              <a:ea typeface="黑体" panose="02010609060101010101" charset="-122"/>
            </a:endParaRPr>
          </a:p>
        </p:txBody>
      </p:sp>
      <p:grpSp>
        <p:nvGrpSpPr>
          <p:cNvPr id="3" name="组合 2">
            <a:extLst>
              <a:ext uri="{FF2B5EF4-FFF2-40B4-BE49-F238E27FC236}">
                <a16:creationId xmlns:a16="http://schemas.microsoft.com/office/drawing/2014/main" id="{F0E5E6CC-8145-3A24-B07B-E347D4C8EE8F}"/>
              </a:ext>
            </a:extLst>
          </p:cNvPr>
          <p:cNvGrpSpPr/>
          <p:nvPr/>
        </p:nvGrpSpPr>
        <p:grpSpPr>
          <a:xfrm>
            <a:off x="11027415" y="40004"/>
            <a:ext cx="984741" cy="1144905"/>
            <a:chOff x="1495425" y="1654782"/>
            <a:chExt cx="1331306" cy="1531330"/>
          </a:xfrm>
        </p:grpSpPr>
        <p:pic>
          <p:nvPicPr>
            <p:cNvPr id="4" name="Picture 2" descr="华中农业大学logo图片_企业LOGO标志_标志图标_图行天下图库">
              <a:extLst>
                <a:ext uri="{FF2B5EF4-FFF2-40B4-BE49-F238E27FC236}">
                  <a16:creationId xmlns:a16="http://schemas.microsoft.com/office/drawing/2014/main" id="{BABFE1C6-C0B2-F52E-2DE4-1C571CA8D4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1DF5348D-50EC-7A2B-3EE9-96CB4839E098}"/>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a:extLst>
              <a:ext uri="{FF2B5EF4-FFF2-40B4-BE49-F238E27FC236}">
                <a16:creationId xmlns:a16="http://schemas.microsoft.com/office/drawing/2014/main" id="{2F8C771E-E339-A3CB-054F-EFDB6EDD2288}"/>
              </a:ext>
            </a:extLst>
          </p:cNvPr>
          <p:cNvPicPr>
            <a:picLocks noChangeAspect="1"/>
          </p:cNvPicPr>
          <p:nvPr/>
        </p:nvPicPr>
        <p:blipFill>
          <a:blip r:embed="rId3"/>
          <a:stretch>
            <a:fillRect/>
          </a:stretch>
        </p:blipFill>
        <p:spPr>
          <a:xfrm>
            <a:off x="1314777" y="3127363"/>
            <a:ext cx="3690433" cy="3359420"/>
          </a:xfrm>
          <a:prstGeom prst="rect">
            <a:avLst/>
          </a:prstGeom>
        </p:spPr>
      </p:pic>
      <p:grpSp>
        <p:nvGrpSpPr>
          <p:cNvPr id="19" name="组合 18">
            <a:extLst>
              <a:ext uri="{FF2B5EF4-FFF2-40B4-BE49-F238E27FC236}">
                <a16:creationId xmlns:a16="http://schemas.microsoft.com/office/drawing/2014/main" id="{6329F562-01D8-B6FE-7828-E82E4F3B678E}"/>
              </a:ext>
            </a:extLst>
          </p:cNvPr>
          <p:cNvGrpSpPr/>
          <p:nvPr/>
        </p:nvGrpSpPr>
        <p:grpSpPr>
          <a:xfrm>
            <a:off x="5535434" y="2894954"/>
            <a:ext cx="6085192" cy="3555032"/>
            <a:chOff x="5296625" y="2353677"/>
            <a:chExt cx="6428699" cy="3976639"/>
          </a:xfrm>
        </p:grpSpPr>
        <p:pic>
          <p:nvPicPr>
            <p:cNvPr id="12" name="图片 11">
              <a:extLst>
                <a:ext uri="{FF2B5EF4-FFF2-40B4-BE49-F238E27FC236}">
                  <a16:creationId xmlns:a16="http://schemas.microsoft.com/office/drawing/2014/main" id="{5C07ADA6-2CC6-E24A-CDE3-FE50C03051FC}"/>
                </a:ext>
              </a:extLst>
            </p:cNvPr>
            <p:cNvPicPr>
              <a:picLocks noChangeAspect="1"/>
            </p:cNvPicPr>
            <p:nvPr/>
          </p:nvPicPr>
          <p:blipFill>
            <a:blip r:embed="rId4"/>
            <a:stretch>
              <a:fillRect/>
            </a:stretch>
          </p:blipFill>
          <p:spPr>
            <a:xfrm>
              <a:off x="5502270" y="2525003"/>
              <a:ext cx="6223054" cy="3805313"/>
            </a:xfrm>
            <a:prstGeom prst="rect">
              <a:avLst/>
            </a:prstGeom>
          </p:spPr>
        </p:pic>
        <p:sp>
          <p:nvSpPr>
            <p:cNvPr id="13" name="矩形 12">
              <a:extLst>
                <a:ext uri="{FF2B5EF4-FFF2-40B4-BE49-F238E27FC236}">
                  <a16:creationId xmlns:a16="http://schemas.microsoft.com/office/drawing/2014/main" id="{5D14C3DF-B2D1-4BAA-8E9A-954993F3B721}"/>
                </a:ext>
              </a:extLst>
            </p:cNvPr>
            <p:cNvSpPr/>
            <p:nvPr/>
          </p:nvSpPr>
          <p:spPr>
            <a:xfrm>
              <a:off x="5502270" y="2353677"/>
              <a:ext cx="411289" cy="342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8EF4CE-4763-CC3B-4102-5A35D6E9F694}"/>
                </a:ext>
              </a:extLst>
            </p:cNvPr>
            <p:cNvSpPr/>
            <p:nvPr/>
          </p:nvSpPr>
          <p:spPr>
            <a:xfrm>
              <a:off x="7392366" y="2353677"/>
              <a:ext cx="411289" cy="342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EBF2B4E-F7BB-F8E6-5241-743DA02B96C6}"/>
                </a:ext>
              </a:extLst>
            </p:cNvPr>
            <p:cNvSpPr/>
            <p:nvPr/>
          </p:nvSpPr>
          <p:spPr>
            <a:xfrm>
              <a:off x="9558845" y="2353677"/>
              <a:ext cx="411289" cy="342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D989A44-0E50-54A1-F6AD-A3DDC3E2C0E5}"/>
                </a:ext>
              </a:extLst>
            </p:cNvPr>
            <p:cNvSpPr/>
            <p:nvPr/>
          </p:nvSpPr>
          <p:spPr>
            <a:xfrm>
              <a:off x="5296625" y="4427659"/>
              <a:ext cx="411289" cy="342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46E555E-0776-AD73-1F04-5F4776CA9826}"/>
                </a:ext>
              </a:extLst>
            </p:cNvPr>
            <p:cNvSpPr/>
            <p:nvPr/>
          </p:nvSpPr>
          <p:spPr>
            <a:xfrm>
              <a:off x="7447300" y="4375421"/>
              <a:ext cx="301419" cy="3254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2">
            <a:extLst>
              <a:ext uri="{FF2B5EF4-FFF2-40B4-BE49-F238E27FC236}">
                <a16:creationId xmlns:a16="http://schemas.microsoft.com/office/drawing/2014/main" id="{F1A7E9D5-FABC-F25D-0469-1D265AD925E8}"/>
              </a:ext>
            </a:extLst>
          </p:cNvPr>
          <p:cNvSpPr>
            <a:spLocks noGrp="1"/>
          </p:cNvSpPr>
          <p:nvPr>
            <p:ph idx="1"/>
          </p:nvPr>
        </p:nvSpPr>
        <p:spPr>
          <a:xfrm>
            <a:off x="315608" y="807122"/>
            <a:ext cx="11305018" cy="2855237"/>
          </a:xfrm>
        </p:spPr>
        <p:txBody>
          <a:bodyPr>
            <a:normAutofit/>
          </a:bodyPr>
          <a:lstStyle/>
          <a:p>
            <a:pPr>
              <a:lnSpc>
                <a:spcPct val="15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 </a:t>
            </a:r>
            <a:r>
              <a:rPr lang="en-US" altLang="zh-CN" sz="2200" dirty="0">
                <a:latin typeface="Times New Roman" panose="02020603050405020304" pitchFamily="18" charset="0"/>
                <a:ea typeface="黑体" panose="02010609060101010101" charset="-122"/>
                <a:cs typeface="Times New Roman" panose="02020603050405020304" pitchFamily="18" charset="0"/>
              </a:rPr>
              <a:t>Transplant the deep learning tools related to the </a:t>
            </a:r>
            <a:r>
              <a:rPr lang="en-US" altLang="zh-CN" sz="2400" dirty="0">
                <a:solidFill>
                  <a:srgbClr val="C00000"/>
                </a:solidFill>
                <a:latin typeface="Times New Roman" panose="02020603050405020304" pitchFamily="18" charset="0"/>
                <a:ea typeface="黑体" panose="02010609060101010101" charset="-122"/>
                <a:cs typeface="Times New Roman" panose="02020603050405020304" pitchFamily="18" charset="0"/>
              </a:rPr>
              <a:t>discrimination of phage sequences</a:t>
            </a:r>
            <a:r>
              <a:rPr lang="en-US" altLang="zh-CN" sz="2200" dirty="0">
                <a:latin typeface="Times New Roman" panose="02020603050405020304" pitchFamily="18" charset="0"/>
                <a:ea typeface="黑体" panose="02010609060101010101" charset="-122"/>
                <a:cs typeface="Times New Roman" panose="02020603050405020304" pitchFamily="18" charset="0"/>
              </a:rPr>
              <a:t>,</a:t>
            </a:r>
            <a:r>
              <a:rPr lang="en-US" altLang="zh-CN" sz="2200" dirty="0">
                <a:solidFill>
                  <a:srgbClr val="C00000"/>
                </a:solidFill>
                <a:latin typeface="Times New Roman" panose="02020603050405020304" pitchFamily="18" charset="0"/>
                <a:ea typeface="黑体" panose="02010609060101010101" charset="-122"/>
                <a:cs typeface="Times New Roman" panose="02020603050405020304" pitchFamily="18" charset="0"/>
              </a:rPr>
              <a:t> </a:t>
            </a:r>
            <a:r>
              <a:rPr lang="en-US" altLang="zh-CN" sz="2400" dirty="0">
                <a:solidFill>
                  <a:srgbClr val="C00000"/>
                </a:solidFill>
                <a:latin typeface="Times New Roman" panose="02020603050405020304" pitchFamily="18" charset="0"/>
                <a:ea typeface="黑体" panose="02010609060101010101" charset="-122"/>
                <a:cs typeface="Times New Roman" panose="02020603050405020304" pitchFamily="18" charset="0"/>
              </a:rPr>
              <a:t>life style</a:t>
            </a:r>
            <a:r>
              <a:rPr lang="en-US" altLang="zh-CN" sz="2200" dirty="0">
                <a:latin typeface="Times New Roman" panose="02020603050405020304" pitchFamily="18" charset="0"/>
                <a:ea typeface="黑体" panose="02010609060101010101" charset="-122"/>
                <a:cs typeface="Times New Roman" panose="02020603050405020304" pitchFamily="18" charset="0"/>
              </a:rPr>
              <a:t>, </a:t>
            </a:r>
            <a:r>
              <a:rPr lang="en-US" altLang="zh-CN" sz="2400" dirty="0">
                <a:solidFill>
                  <a:srgbClr val="C00000"/>
                </a:solidFill>
                <a:latin typeface="Times New Roman" panose="02020603050405020304" pitchFamily="18" charset="0"/>
                <a:ea typeface="黑体" panose="02010609060101010101" charset="-122"/>
                <a:cs typeface="Times New Roman" panose="02020603050405020304" pitchFamily="18" charset="0"/>
              </a:rPr>
              <a:t>species classification </a:t>
            </a:r>
            <a:r>
              <a:rPr lang="en-US" altLang="zh-CN" sz="2200" dirty="0">
                <a:latin typeface="Times New Roman" panose="02020603050405020304" pitchFamily="18" charset="0"/>
                <a:ea typeface="黑体" panose="02010609060101010101" charset="-122"/>
                <a:cs typeface="Times New Roman" panose="02020603050405020304" pitchFamily="18" charset="0"/>
              </a:rPr>
              <a:t>and </a:t>
            </a:r>
            <a:r>
              <a:rPr lang="en-US" altLang="zh-CN" sz="2400" dirty="0">
                <a:solidFill>
                  <a:srgbClr val="C00000"/>
                </a:solidFill>
                <a:latin typeface="Times New Roman" panose="02020603050405020304" pitchFamily="18" charset="0"/>
                <a:ea typeface="黑体" panose="02010609060101010101" charset="-122"/>
                <a:cs typeface="Times New Roman" panose="02020603050405020304" pitchFamily="18" charset="0"/>
              </a:rPr>
              <a:t>host prediction</a:t>
            </a:r>
          </a:p>
          <a:p>
            <a:pPr>
              <a:lnSpc>
                <a:spcPct val="15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 </a:t>
            </a:r>
            <a:r>
              <a:rPr lang="en-US" altLang="zh-CN" sz="2200" dirty="0">
                <a:latin typeface="Times New Roman" panose="02020603050405020304" pitchFamily="18" charset="0"/>
                <a:ea typeface="黑体" panose="02010609060101010101" charset="-122"/>
                <a:cs typeface="Times New Roman" panose="02020603050405020304" pitchFamily="18" charset="0"/>
              </a:rPr>
              <a:t>After the algorithm was rewritten, the running time of some methods in Windows was </a:t>
            </a:r>
            <a:r>
              <a:rPr lang="en-US" altLang="zh-CN" sz="2400" dirty="0">
                <a:solidFill>
                  <a:srgbClr val="C00000"/>
                </a:solidFill>
                <a:latin typeface="Times New Roman" panose="02020603050405020304" pitchFamily="18" charset="0"/>
                <a:ea typeface="黑体" panose="02010609060101010101" charset="-122"/>
                <a:cs typeface="Times New Roman" panose="02020603050405020304" pitchFamily="18" charset="0"/>
              </a:rPr>
              <a:t>less</a:t>
            </a:r>
            <a:r>
              <a:rPr lang="en-US" altLang="zh-CN" sz="2200" dirty="0">
                <a:latin typeface="Times New Roman" panose="02020603050405020304" pitchFamily="18" charset="0"/>
                <a:ea typeface="黑体" panose="02010609060101010101" charset="-122"/>
                <a:cs typeface="Times New Roman" panose="02020603050405020304" pitchFamily="18" charset="0"/>
              </a:rPr>
              <a:t> than that on the workstation</a:t>
            </a:r>
          </a:p>
        </p:txBody>
      </p:sp>
    </p:spTree>
    <p:extLst>
      <p:ext uri="{BB962C8B-B14F-4D97-AF65-F5344CB8AC3E}">
        <p14:creationId xmlns:p14="http://schemas.microsoft.com/office/powerpoint/2010/main" val="1610463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CDDBF-2B7E-D4A9-5DBD-C9AC85732978}"/>
            </a:ext>
          </a:extLst>
        </p:cNvPr>
        <p:cNvGrpSpPr/>
        <p:nvPr/>
      </p:nvGrpSpPr>
      <p:grpSpPr>
        <a:xfrm>
          <a:off x="0" y="0"/>
          <a:ext cx="0" cy="0"/>
          <a:chOff x="0" y="0"/>
          <a:chExt cx="0" cy="0"/>
        </a:xfrm>
      </p:grpSpPr>
      <p:cxnSp>
        <p:nvCxnSpPr>
          <p:cNvPr id="6" name="Straight Connector 52">
            <a:extLst>
              <a:ext uri="{FF2B5EF4-FFF2-40B4-BE49-F238E27FC236}">
                <a16:creationId xmlns:a16="http://schemas.microsoft.com/office/drawing/2014/main" id="{8E5F897E-7544-AC69-561F-4825AF27BEAD}"/>
              </a:ext>
            </a:extLst>
          </p:cNvPr>
          <p:cNvCxnSpPr/>
          <p:nvPr/>
        </p:nvCxnSpPr>
        <p:spPr>
          <a:xfrm flipV="1">
            <a:off x="239535" y="774065"/>
            <a:ext cx="4765675" cy="15875"/>
          </a:xfrm>
          <a:prstGeom prst="line">
            <a:avLst/>
          </a:prstGeom>
          <a:ln w="38100" cmpd="sng">
            <a:solidFill>
              <a:schemeClr val="accent1">
                <a:lumMod val="50000"/>
              </a:schemeClr>
            </a:solidFill>
            <a:prstDash val="solid"/>
          </a:ln>
        </p:spPr>
        <p:style>
          <a:lnRef idx="2">
            <a:schemeClr val="accent1"/>
          </a:lnRef>
          <a:fillRef idx="0">
            <a:srgbClr val="FFFFFF"/>
          </a:fillRef>
          <a:effectRef idx="0">
            <a:srgbClr val="FFFFFF"/>
          </a:effectRef>
          <a:fontRef idx="minor">
            <a:schemeClr val="tx1"/>
          </a:fontRef>
        </p:style>
      </p:cxnSp>
      <p:sp>
        <p:nvSpPr>
          <p:cNvPr id="7" name="Text Box 65">
            <a:extLst>
              <a:ext uri="{FF2B5EF4-FFF2-40B4-BE49-F238E27FC236}">
                <a16:creationId xmlns:a16="http://schemas.microsoft.com/office/drawing/2014/main" id="{3B22F7ED-0FC5-33E1-F88B-05C6356BDFE7}"/>
              </a:ext>
            </a:extLst>
          </p:cNvPr>
          <p:cNvSpPr txBox="1"/>
          <p:nvPr/>
        </p:nvSpPr>
        <p:spPr>
          <a:xfrm>
            <a:off x="179843" y="198120"/>
            <a:ext cx="10483467" cy="5276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err="1">
                <a:latin typeface="Times New Roman" panose="02020603050405020304" pitchFamily="18" charset="0"/>
                <a:ea typeface="黑体" panose="02010609060101010101" charset="-122"/>
                <a:cs typeface="Times New Roman" panose="02020603050405020304" pitchFamily="18" charset="0"/>
              </a:rPr>
              <a:t>MicroWorldOmics</a:t>
            </a:r>
            <a:r>
              <a:rPr lang="en-US" altLang="zh-CN" sz="2800" dirty="0">
                <a:latin typeface="Times New Roman" panose="02020603050405020304" pitchFamily="18" charset="0"/>
                <a:ea typeface="黑体" panose="02010609060101010101" charset="-122"/>
                <a:cs typeface="Times New Roman" panose="02020603050405020304" pitchFamily="18" charset="0"/>
              </a:rPr>
              <a:t> Use Case - </a:t>
            </a:r>
            <a:r>
              <a:rPr lang="en-US" altLang="zh-CN" sz="2800" dirty="0" err="1">
                <a:latin typeface="Times New Roman" panose="02020603050405020304" pitchFamily="18" charset="0"/>
                <a:ea typeface="黑体" panose="02010609060101010101" charset="-122"/>
                <a:cs typeface="Times New Roman" panose="02020603050405020304" pitchFamily="18" charset="0"/>
              </a:rPr>
              <a:t>ExPEC</a:t>
            </a:r>
            <a:r>
              <a:rPr lang="en-US" altLang="zh-CN" sz="2800" dirty="0">
                <a:latin typeface="Times New Roman" panose="02020603050405020304" pitchFamily="18" charset="0"/>
                <a:ea typeface="黑体" panose="02010609060101010101" charset="-122"/>
                <a:cs typeface="Times New Roman" panose="02020603050405020304" pitchFamily="18" charset="0"/>
              </a:rPr>
              <a:t> as an example</a:t>
            </a:r>
            <a:endParaRPr lang="zh-CN" altLang="en-GB" sz="2800" dirty="0">
              <a:latin typeface="Times New Roman" panose="02020603050405020304" pitchFamily="18" charset="0"/>
              <a:ea typeface="黑体" panose="02010609060101010101" charset="-122"/>
              <a:cs typeface="Times New Roman" panose="02020603050405020304" pitchFamily="18" charset="0"/>
            </a:endParaRPr>
          </a:p>
        </p:txBody>
      </p:sp>
      <p:grpSp>
        <p:nvGrpSpPr>
          <p:cNvPr id="3" name="组合 2">
            <a:extLst>
              <a:ext uri="{FF2B5EF4-FFF2-40B4-BE49-F238E27FC236}">
                <a16:creationId xmlns:a16="http://schemas.microsoft.com/office/drawing/2014/main" id="{260BF85F-2F6D-B58B-1866-AE48CA2A6E11}"/>
              </a:ext>
            </a:extLst>
          </p:cNvPr>
          <p:cNvGrpSpPr/>
          <p:nvPr/>
        </p:nvGrpSpPr>
        <p:grpSpPr>
          <a:xfrm>
            <a:off x="11027415" y="40004"/>
            <a:ext cx="984741" cy="1144905"/>
            <a:chOff x="1495425" y="1654782"/>
            <a:chExt cx="1331306" cy="1531330"/>
          </a:xfrm>
        </p:grpSpPr>
        <p:pic>
          <p:nvPicPr>
            <p:cNvPr id="4" name="Picture 2" descr="华中农业大学logo图片_企业LOGO标志_标志图标_图行天下图库">
              <a:extLst>
                <a:ext uri="{FF2B5EF4-FFF2-40B4-BE49-F238E27FC236}">
                  <a16:creationId xmlns:a16="http://schemas.microsoft.com/office/drawing/2014/main" id="{27A7881A-DD49-1C70-2798-7901E8FDA4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1654782"/>
              <a:ext cx="1331306" cy="1331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B255B1D4-DB0D-F544-30D3-2D9308CB1212}"/>
                </a:ext>
              </a:extLst>
            </p:cNvPr>
            <p:cNvSpPr/>
            <p:nvPr/>
          </p:nvSpPr>
          <p:spPr>
            <a:xfrm>
              <a:off x="1662542" y="2932141"/>
              <a:ext cx="980645" cy="253971"/>
            </a:xfrm>
            <a:prstGeom prst="roundRect">
              <a:avLst>
                <a:gd name="adj" fmla="val 104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a:extLst>
              <a:ext uri="{FF2B5EF4-FFF2-40B4-BE49-F238E27FC236}">
                <a16:creationId xmlns:a16="http://schemas.microsoft.com/office/drawing/2014/main" id="{FD9FF4B4-43E9-2C58-3297-39854CEEBE8C}"/>
              </a:ext>
            </a:extLst>
          </p:cNvPr>
          <p:cNvGrpSpPr/>
          <p:nvPr/>
        </p:nvGrpSpPr>
        <p:grpSpPr>
          <a:xfrm>
            <a:off x="766022" y="3669362"/>
            <a:ext cx="5594990" cy="2696833"/>
            <a:chOff x="179844" y="3165969"/>
            <a:chExt cx="7123456" cy="3444063"/>
          </a:xfrm>
        </p:grpSpPr>
        <p:pic>
          <p:nvPicPr>
            <p:cNvPr id="11" name="图片 10">
              <a:extLst>
                <a:ext uri="{FF2B5EF4-FFF2-40B4-BE49-F238E27FC236}">
                  <a16:creationId xmlns:a16="http://schemas.microsoft.com/office/drawing/2014/main" id="{2859E49F-9DA5-3588-978B-B8AA7AC6754B}"/>
                </a:ext>
              </a:extLst>
            </p:cNvPr>
            <p:cNvPicPr>
              <a:picLocks noChangeAspect="1"/>
            </p:cNvPicPr>
            <p:nvPr/>
          </p:nvPicPr>
          <p:blipFill>
            <a:blip r:embed="rId3"/>
            <a:stretch>
              <a:fillRect/>
            </a:stretch>
          </p:blipFill>
          <p:spPr>
            <a:xfrm>
              <a:off x="239535" y="3299143"/>
              <a:ext cx="7063765" cy="3310889"/>
            </a:xfrm>
            <a:prstGeom prst="rect">
              <a:avLst/>
            </a:prstGeom>
          </p:spPr>
        </p:pic>
        <p:sp>
          <p:nvSpPr>
            <p:cNvPr id="12" name="矩形 11">
              <a:extLst>
                <a:ext uri="{FF2B5EF4-FFF2-40B4-BE49-F238E27FC236}">
                  <a16:creationId xmlns:a16="http://schemas.microsoft.com/office/drawing/2014/main" id="{9A95D5BF-3BEC-F3B5-4604-48AACA28B0EE}"/>
                </a:ext>
              </a:extLst>
            </p:cNvPr>
            <p:cNvSpPr/>
            <p:nvPr/>
          </p:nvSpPr>
          <p:spPr>
            <a:xfrm>
              <a:off x="179844" y="3235008"/>
              <a:ext cx="461437" cy="3946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E1CE8F0-9C8E-6155-CC5A-A76E66721AE6}"/>
                </a:ext>
              </a:extLst>
            </p:cNvPr>
            <p:cNvSpPr/>
            <p:nvPr/>
          </p:nvSpPr>
          <p:spPr>
            <a:xfrm>
              <a:off x="3638787" y="3165969"/>
              <a:ext cx="461437" cy="3946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0" name="组合 19">
            <a:extLst>
              <a:ext uri="{FF2B5EF4-FFF2-40B4-BE49-F238E27FC236}">
                <a16:creationId xmlns:a16="http://schemas.microsoft.com/office/drawing/2014/main" id="{C9852EC2-4D5D-C1E9-AE0A-BF701E1F2B31}"/>
              </a:ext>
            </a:extLst>
          </p:cNvPr>
          <p:cNvGrpSpPr/>
          <p:nvPr/>
        </p:nvGrpSpPr>
        <p:grpSpPr>
          <a:xfrm>
            <a:off x="6595893" y="3822714"/>
            <a:ext cx="4555135" cy="2478031"/>
            <a:chOff x="6724557" y="3518689"/>
            <a:chExt cx="5287599" cy="2961175"/>
          </a:xfrm>
        </p:grpSpPr>
        <p:pic>
          <p:nvPicPr>
            <p:cNvPr id="16" name="图片 15">
              <a:extLst>
                <a:ext uri="{FF2B5EF4-FFF2-40B4-BE49-F238E27FC236}">
                  <a16:creationId xmlns:a16="http://schemas.microsoft.com/office/drawing/2014/main" id="{EE745F2B-8C6C-DBD8-5C46-2F106682E686}"/>
                </a:ext>
              </a:extLst>
            </p:cNvPr>
            <p:cNvPicPr>
              <a:picLocks noChangeAspect="1"/>
            </p:cNvPicPr>
            <p:nvPr/>
          </p:nvPicPr>
          <p:blipFill>
            <a:blip r:embed="rId4"/>
            <a:stretch>
              <a:fillRect/>
            </a:stretch>
          </p:blipFill>
          <p:spPr>
            <a:xfrm>
              <a:off x="6904402" y="3690015"/>
              <a:ext cx="5107754" cy="2789849"/>
            </a:xfrm>
            <a:prstGeom prst="rect">
              <a:avLst/>
            </a:prstGeom>
          </p:spPr>
        </p:pic>
        <p:sp>
          <p:nvSpPr>
            <p:cNvPr id="19" name="矩形 18">
              <a:extLst>
                <a:ext uri="{FF2B5EF4-FFF2-40B4-BE49-F238E27FC236}">
                  <a16:creationId xmlns:a16="http://schemas.microsoft.com/office/drawing/2014/main" id="{14827648-EA1D-4841-087A-3439D0586E9C}"/>
                </a:ext>
              </a:extLst>
            </p:cNvPr>
            <p:cNvSpPr/>
            <p:nvPr/>
          </p:nvSpPr>
          <p:spPr>
            <a:xfrm>
              <a:off x="6724557" y="3518689"/>
              <a:ext cx="411289" cy="342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内容占位符 2">
            <a:extLst>
              <a:ext uri="{FF2B5EF4-FFF2-40B4-BE49-F238E27FC236}">
                <a16:creationId xmlns:a16="http://schemas.microsoft.com/office/drawing/2014/main" id="{8C17BC58-BF88-17E2-A8D8-40CD71C37C51}"/>
              </a:ext>
            </a:extLst>
          </p:cNvPr>
          <p:cNvSpPr>
            <a:spLocks noGrp="1"/>
          </p:cNvSpPr>
          <p:nvPr>
            <p:ph idx="1"/>
          </p:nvPr>
        </p:nvSpPr>
        <p:spPr>
          <a:xfrm>
            <a:off x="385488" y="789939"/>
            <a:ext cx="11040490" cy="4555783"/>
          </a:xfrm>
        </p:spPr>
        <p:txBody>
          <a:bodyPr>
            <a:normAutofit/>
          </a:bodyPr>
          <a:lstStyle/>
          <a:p>
            <a:pPr>
              <a:lnSpc>
                <a:spcPct val="13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Multilocus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sequence typing (MLST), the demonstration output shows from different sources (sick pigs, healthy pigs and patients)</a:t>
            </a:r>
            <a:endParaRPr lang="en-US" altLang="zh-CN" sz="2000" dirty="0">
              <a:latin typeface="宋体" panose="02010600030101010101" pitchFamily="2" charset="-122"/>
              <a:ea typeface="宋体" panose="02010600030101010101" pitchFamily="2" charset="-122"/>
            </a:endParaRPr>
          </a:p>
          <a:p>
            <a:pPr>
              <a:lnSpc>
                <a:spcPct val="130000"/>
              </a:lnSpc>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After obtaining the core genomes of all strains, PCA dimensionality reduction clustering was performed using the plugin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ShinyGenomePCA</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Ø"/>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The plug-in can be used to describe the carriers of drug resistance genes, the distribution of serotypes and the distribution of sampling areas</a:t>
            </a:r>
          </a:p>
        </p:txBody>
      </p:sp>
      <p:sp>
        <p:nvSpPr>
          <p:cNvPr id="9" name="文本框 8">
            <a:extLst>
              <a:ext uri="{FF2B5EF4-FFF2-40B4-BE49-F238E27FC236}">
                <a16:creationId xmlns:a16="http://schemas.microsoft.com/office/drawing/2014/main" id="{2BE7992A-C3A9-EF76-0557-100EC703AEAD}"/>
              </a:ext>
            </a:extLst>
          </p:cNvPr>
          <p:cNvSpPr txBox="1"/>
          <p:nvPr/>
        </p:nvSpPr>
        <p:spPr>
          <a:xfrm>
            <a:off x="730504" y="6373977"/>
            <a:ext cx="4691072" cy="369332"/>
          </a:xfrm>
          <a:prstGeom prst="rect">
            <a:avLst/>
          </a:prstGeom>
          <a:noFill/>
        </p:spPr>
        <p:txBody>
          <a:bodyPr wrap="square">
            <a:spAutoFit/>
          </a:bodyPr>
          <a:lstStyle/>
          <a:p>
            <a:r>
              <a:rPr lang="en-US" altLang="zh-CN" sz="1800" dirty="0">
                <a:latin typeface="Times New Roman" panose="02020603050405020304" pitchFamily="18" charset="0"/>
                <a:ea typeface="黑体" panose="02010609060101010101" charset="-122"/>
                <a:cs typeface="Times New Roman" panose="02020603050405020304" pitchFamily="18" charset="0"/>
              </a:rPr>
              <a:t>Data from </a:t>
            </a:r>
            <a:r>
              <a:rPr lang="en-US" altLang="zh-CN" sz="1800" dirty="0" err="1">
                <a:latin typeface="Times New Roman" panose="02020603050405020304" pitchFamily="18" charset="0"/>
                <a:ea typeface="黑体" panose="02010609060101010101" charset="-122"/>
                <a:cs typeface="Times New Roman" panose="02020603050405020304" pitchFamily="18" charset="0"/>
              </a:rPr>
              <a:t>Xudong</a:t>
            </a:r>
            <a:r>
              <a:rPr lang="en-US" altLang="zh-CN" sz="1800" dirty="0">
                <a:latin typeface="Times New Roman" panose="02020603050405020304" pitchFamily="18" charset="0"/>
                <a:ea typeface="黑体" panose="02010609060101010101" charset="-122"/>
                <a:cs typeface="Times New Roman" panose="02020603050405020304" pitchFamily="18" charset="0"/>
              </a:rPr>
              <a:t> Li </a:t>
            </a:r>
            <a:r>
              <a:rPr lang="en-US" altLang="zh-CN" sz="1800" dirty="0">
                <a:latin typeface="Times New Roman" panose="02020603050405020304" pitchFamily="18" charset="0"/>
                <a:ea typeface="黑体" panose="02010609060101010101" charset="-122"/>
                <a:cs typeface="Times New Roman" panose="02020603050405020304" pitchFamily="18" charset="0"/>
                <a:sym typeface="+mn-ea"/>
              </a:rPr>
              <a:t>et al 2024 </a:t>
            </a:r>
            <a:r>
              <a:rPr lang="en-US" altLang="zh-CN" sz="1800" i="1" dirty="0">
                <a:latin typeface="Times New Roman" panose="02020603050405020304" pitchFamily="18" charset="0"/>
                <a:ea typeface="黑体" panose="02010609060101010101" charset="-122"/>
                <a:cs typeface="Times New Roman" panose="02020603050405020304" pitchFamily="18" charset="0"/>
                <a:sym typeface="+mn-ea"/>
              </a:rPr>
              <a:t>Nat Commun</a:t>
            </a:r>
            <a:endParaRPr lang="en-US" altLang="zh-CN" sz="1800" i="1" dirty="0">
              <a:latin typeface="Times New Roman" panose="02020603050405020304" pitchFamily="18" charset="0"/>
              <a:ea typeface="黑体" panose="02010609060101010101" charset="-122"/>
              <a:cs typeface="Times New Roman" panose="02020603050405020304" pitchFamily="18" charset="0"/>
            </a:endParaRPr>
          </a:p>
        </p:txBody>
      </p:sp>
    </p:spTree>
    <p:extLst>
      <p:ext uri="{BB962C8B-B14F-4D97-AF65-F5344CB8AC3E}">
        <p14:creationId xmlns:p14="http://schemas.microsoft.com/office/powerpoint/2010/main" val="34149387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2241</TotalTime>
  <Words>2501</Words>
  <Application>Microsoft Office PowerPoint</Application>
  <PresentationFormat>宽屏</PresentationFormat>
  <Paragraphs>353</Paragraphs>
  <Slides>57</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57</vt:i4>
      </vt:variant>
    </vt:vector>
  </HeadingPairs>
  <TitlesOfParts>
    <vt:vector size="65" baseType="lpstr">
      <vt:lpstr>等线</vt:lpstr>
      <vt:lpstr>等线 Light</vt:lpstr>
      <vt:lpstr>黑体</vt:lpstr>
      <vt:lpstr>宋体</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lenovo</cp:lastModifiedBy>
  <cp:revision>137</cp:revision>
  <dcterms:created xsi:type="dcterms:W3CDTF">2025-06-24T03:57:03Z</dcterms:created>
  <dcterms:modified xsi:type="dcterms:W3CDTF">2025-07-25T09:41:59Z</dcterms:modified>
</cp:coreProperties>
</file>